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2" r:id="rId2"/>
    <p:sldId id="284" r:id="rId3"/>
    <p:sldId id="280" r:id="rId4"/>
    <p:sldId id="285" r:id="rId5"/>
    <p:sldId id="269" r:id="rId6"/>
    <p:sldId id="274" r:id="rId7"/>
    <p:sldId id="273" r:id="rId8"/>
    <p:sldId id="308" r:id="rId9"/>
    <p:sldId id="278" r:id="rId10"/>
    <p:sldId id="258" r:id="rId11"/>
    <p:sldId id="288" r:id="rId12"/>
    <p:sldId id="291" r:id="rId13"/>
    <p:sldId id="290" r:id="rId14"/>
    <p:sldId id="287" r:id="rId15"/>
    <p:sldId id="293" r:id="rId16"/>
    <p:sldId id="292" r:id="rId17"/>
    <p:sldId id="301" r:id="rId18"/>
    <p:sldId id="299" r:id="rId19"/>
    <p:sldId id="309" r:id="rId20"/>
    <p:sldId id="307" r:id="rId21"/>
    <p:sldId id="310" r:id="rId22"/>
    <p:sldId id="305" r:id="rId23"/>
    <p:sldId id="281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хан Мусанов" initials="АМ" lastIdx="1" clrIdx="0">
    <p:extLst>
      <p:ext uri="{19B8F6BF-5375-455C-9EA6-DF929625EA0E}">
        <p15:presenceInfo xmlns:p15="http://schemas.microsoft.com/office/powerpoint/2012/main" userId="e56baaccfc687a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3842" autoAdjust="0"/>
  </p:normalViewPr>
  <p:slideViewPr>
    <p:cSldViewPr>
      <p:cViewPr varScale="1">
        <p:scale>
          <a:sx n="65" d="100"/>
          <a:sy n="65" d="100"/>
        </p:scale>
        <p:origin x="1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888"/>
    </p:cViewPr>
  </p:sorterViewPr>
  <p:notesViewPr>
    <p:cSldViewPr>
      <p:cViewPr varScale="1">
        <p:scale>
          <a:sx n="51" d="100"/>
          <a:sy n="51" d="100"/>
        </p:scale>
        <p:origin x="10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B11C-9330-4177-84FD-E12B33723C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3D795-37E0-49A1-B4F9-72C64E208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EF531-57FA-429C-8D94-1FDC7189EF7C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2206-C929-4D00-A517-4E2DF7D5C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83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2288" cy="2297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population:</a:t>
            </a:r>
            <a:r>
              <a:rPr lang="en-US" baseline="0" dirty="0"/>
              <a:t> High risk and vulnerable</a:t>
            </a:r>
          </a:p>
          <a:p>
            <a:r>
              <a:rPr lang="en-US" baseline="0" dirty="0"/>
              <a:t>Screened (divide by two): routine screening and contacts of TB patients</a:t>
            </a:r>
          </a:p>
          <a:p>
            <a:r>
              <a:rPr lang="en-US" baseline="0" dirty="0"/>
              <a:t>Tested: TB :with symptoms</a:t>
            </a:r>
          </a:p>
          <a:p>
            <a:r>
              <a:rPr lang="en-US" baseline="0" dirty="0"/>
              <a:t>	Not TB : Divided to Not TB /LTBI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AF8C-CF98-4EE1-9345-E9C72B7AD39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52206-C929-4D00-A517-4E2DF7D5CC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9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BAD35-2F06-4AC5-9803-73CEC468171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1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BAD35-2F06-4AC5-9803-73CEC468171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5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BAD35-2F06-4AC5-9803-73CEC468171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1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1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576" y="5682573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021F5-5288-442A-9D92-18A4A5C912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388DA2-A01E-4E2D-B391-E62CCC5EB5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99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52400" y="6408096"/>
            <a:ext cx="2133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408096"/>
            <a:ext cx="2895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685800" y="2118715"/>
            <a:ext cx="3886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685800" y="4146997"/>
            <a:ext cx="3429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746760" y="3932955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382412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280920" cy="165861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altLang="en-US" sz="4000" b="1" dirty="0" smtClean="0">
                <a:solidFill>
                  <a:schemeClr val="bg1"/>
                </a:solidFill>
                <a:latin typeface="Gill Sans MT"/>
                <a:ea typeface="+mn-ea"/>
                <a:cs typeface="Gill Sans MT"/>
              </a:rPr>
              <a:t>ВЫЯВЛЕНИЕ И ДИАГНОСТИКА ТУБЕРКУЛЕЗА</a:t>
            </a:r>
            <a:endParaRPr lang="ru-RU" altLang="en-US" sz="4000" b="1" dirty="0">
              <a:solidFill>
                <a:schemeClr val="bg1"/>
              </a:solidFill>
              <a:latin typeface="Gill Sans MT"/>
              <a:ea typeface="+mn-ea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077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92088"/>
          </a:xfrm>
        </p:spPr>
        <p:txBody>
          <a:bodyPr>
            <a:noAutofit/>
          </a:bodyPr>
          <a:lstStyle/>
          <a:p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cs typeface="Gill Sans MT"/>
              </a:rPr>
              <a:t>МЕДИЦИНСКИЕ ГРУППЫ РИСКА</a:t>
            </a:r>
            <a:r>
              <a:rPr kumimoji="1" lang="en-US" altLang="en-US" sz="2800" b="1" dirty="0">
                <a:solidFill>
                  <a:srgbClr val="BA0C2F"/>
                </a:solidFill>
                <a:latin typeface="Gill Sans MT"/>
                <a:cs typeface="Gill Sans MT"/>
              </a:rPr>
              <a:t> </a:t>
            </a:r>
            <a:endParaRPr kumimoji="1" lang="ru-RU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400" b="1" dirty="0" smtClean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ОБЯЗАТЕЛЬНО ЕЖЕГОДНО ФГ ОБСЛЕДОВАНИЮ НА ТУБЕРКУЛЕЗ ДОЛЖНЫ ПРОХОДИТЬ</a:t>
            </a:r>
            <a:r>
              <a:rPr lang="ru-RU" altLang="en-US" sz="2400" dirty="0" smtClean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:</a:t>
            </a:r>
            <a:endParaRPr lang="ru-RU" altLang="en-US" sz="2400" dirty="0">
              <a:solidFill>
                <a:srgbClr val="651D32"/>
              </a:solidFill>
              <a:latin typeface="Gill Sans MT"/>
              <a:ea typeface="+mj-ea"/>
              <a:cs typeface="Gill Sans MT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en-US" sz="2000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1) лица, контактные с </a:t>
            </a:r>
            <a:r>
              <a:rPr lang="ru-RU" altLang="en-US" sz="2000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человеком с </a:t>
            </a: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туберкулезом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2) лица, состоящие на диспансерном учете с хроническими обструктивными заболеваниями легких, сахарным диабетом, алкоголизмом, наркоманиями, ЛЖВ/СПИД и получающие </a:t>
            </a:r>
            <a:r>
              <a:rPr lang="ru-RU" altLang="en-US" sz="2000" dirty="0" err="1">
                <a:solidFill>
                  <a:srgbClr val="6C6463"/>
                </a:solidFill>
                <a:latin typeface="Gill Sans MT"/>
                <a:cs typeface="Gill Sans MT"/>
              </a:rPr>
              <a:t>иммуносупрессивную</a:t>
            </a: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терапию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3) лица, имеющие остаточные явления в легких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4) лица, освободившиеся из мест заключения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5) работники медицинских организаций, сферы обслуживания, военнослужащие и полиция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6) дети и студенты, призывники, женщины после родов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7) учителя, преподаватели, работники детсадов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8) мигранты и прибывшие на постоянное место жительства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9) </a:t>
            </a:r>
            <a:r>
              <a:rPr lang="ru-RU" altLang="en-US" sz="2000" dirty="0" smtClean="0">
                <a:solidFill>
                  <a:srgbClr val="6C6463"/>
                </a:solidFill>
                <a:latin typeface="Gill Sans MT"/>
                <a:cs typeface="Gill Sans MT"/>
              </a:rPr>
              <a:t>лица с ТБ </a:t>
            </a: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специализированных учреждений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en-US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en-US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en-US" sz="16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en-US" sz="1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</a:t>
            </a:r>
            <a:endParaRPr lang="ru-RU" alt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/>
          </a:bodyPr>
          <a:lstStyle/>
          <a:p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cs typeface="Gill Sans MT"/>
              </a:rPr>
              <a:t>СОЦИАЛЬНЫЕ ГРУППЫ РИСКА ПО ТБ</a:t>
            </a:r>
            <a:endParaRPr kumimoji="1" 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en-US" dirty="0" smtClean="0">
                <a:solidFill>
                  <a:srgbClr val="6C6463"/>
                </a:solidFill>
                <a:latin typeface="Gill Sans MT"/>
                <a:cs typeface="Gill Sans MT"/>
              </a:rPr>
              <a:t>Люди, живущие с ВИЧ </a:t>
            </a:r>
            <a:r>
              <a:rPr lang="ru-RU" altLang="en-US" dirty="0">
                <a:solidFill>
                  <a:srgbClr val="6C6463"/>
                </a:solidFill>
                <a:latin typeface="Gill Sans MT"/>
                <a:cs typeface="Gill Sans MT"/>
              </a:rPr>
              <a:t>или ЛЖВ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en-US" dirty="0">
                <a:solidFill>
                  <a:srgbClr val="6C6463"/>
                </a:solidFill>
                <a:latin typeface="Gill Sans MT"/>
                <a:cs typeface="Gill Sans MT"/>
              </a:rPr>
              <a:t>Мигранты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en-US" dirty="0">
                <a:solidFill>
                  <a:srgbClr val="6C6463"/>
                </a:solidFill>
                <a:latin typeface="Gill Sans MT"/>
                <a:cs typeface="Gill Sans MT"/>
              </a:rPr>
              <a:t>Тюремное население (заключенные, бывшие заключенные)</a:t>
            </a:r>
            <a:endParaRPr lang="en-US" altLang="en-US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en-US" dirty="0">
                <a:solidFill>
                  <a:srgbClr val="6C6463"/>
                </a:solidFill>
                <a:latin typeface="Gill Sans MT"/>
                <a:cs typeface="Gill Sans MT"/>
              </a:rPr>
              <a:t>Лица употребляющие инъекционные наркотики (ЛУИН)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en-US" dirty="0">
                <a:solidFill>
                  <a:srgbClr val="6C6463"/>
                </a:solidFill>
                <a:latin typeface="Gill Sans MT"/>
                <a:cs typeface="Gill Sans MT"/>
              </a:rPr>
              <a:t>Лица, предоставляющие интимные услуги за вознаграждение (ЛПИУВ)</a:t>
            </a:r>
          </a:p>
        </p:txBody>
      </p:sp>
    </p:spTree>
    <p:extLst>
      <p:ext uri="{BB962C8B-B14F-4D97-AF65-F5344CB8AC3E}">
        <p14:creationId xmlns:p14="http://schemas.microsoft.com/office/powerpoint/2010/main" val="22520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48972" cy="778098"/>
          </a:xfrm>
        </p:spPr>
        <p:txBody>
          <a:bodyPr>
            <a:normAutofit/>
          </a:bodyPr>
          <a:lstStyle/>
          <a:p>
            <a:r>
              <a:rPr kumimoji="1" lang="ru-RU" sz="2800" b="1" dirty="0">
                <a:solidFill>
                  <a:srgbClr val="BA0C2F"/>
                </a:solidFill>
                <a:latin typeface="Gill Sans MT"/>
                <a:cs typeface="Gill Sans MT"/>
              </a:rPr>
              <a:t>КЛЮЧЕВЫЕ ЗАТРОНУТЫЕ ГРУППЫ НАСЕЛЕНИЯ </a:t>
            </a:r>
            <a:endParaRPr kumimoji="1" 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1556792"/>
            <a:ext cx="8712968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6C6463"/>
                </a:solidFill>
                <a:latin typeface="Gill Sans MT"/>
                <a:cs typeface="Gill Sans MT"/>
              </a:rPr>
              <a:t>                                   Разделяется на 3 категории:</a:t>
            </a:r>
            <a:endParaRPr lang="en-US" sz="2000" b="1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1. Лица, имеющие повышенную подверженность заражения микобактериями ТБ</a:t>
            </a:r>
            <a:endParaRPr lang="en-US" sz="2000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2. Лица, имеющие ограниченный доступ к медицинским  услугам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3. Лица, находящиеся в зоне повышенного риска заболеваемости ТБ в силу биологических и поведенческих факторов, повреждающих иммунную систему </a:t>
            </a:r>
            <a:endParaRPr lang="en-US" sz="20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DA5EE7-D7A8-4FF1-9FDD-D61FA168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82" y="4005064"/>
            <a:ext cx="3853235" cy="23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Autofit/>
          </a:bodyPr>
          <a:lstStyle/>
          <a:p>
            <a:r>
              <a:rPr kumimoji="1" lang="ru-RU" sz="2800" b="1" dirty="0">
                <a:solidFill>
                  <a:srgbClr val="BA0C2F"/>
                </a:solidFill>
                <a:latin typeface="Gill Sans MT"/>
                <a:cs typeface="Gill Sans MT"/>
              </a:rPr>
              <a:t>КЛЮЧЕВЫЕ ЗАТРОНУТЫЕ ГРУППЫ НАСЕЛЕНИЯ (КЗН)</a:t>
            </a:r>
            <a:endParaRPr kumimoji="1" 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6C6463"/>
                </a:solidFill>
                <a:latin typeface="Gill Sans MT"/>
                <a:cs typeface="Gill Sans MT"/>
              </a:rPr>
              <a:t>это люди, живущие с ВИЧ, диабетом; лица, не получающие достаточного питания. Все эти лица подвержены ТБ, поскольку их сниженному иммунитету сложнее бороться с инфекциями.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140968"/>
            <a:ext cx="46805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6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rmAutofit/>
          </a:bodyPr>
          <a:lstStyle/>
          <a:p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cs typeface="Gill Sans MT"/>
              </a:rPr>
              <a:t>КОНТАКТНЫЕ ЛИЦА </a:t>
            </a:r>
            <a:endParaRPr kumimoji="1" 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Контакт </a:t>
            </a:r>
            <a:r>
              <a:rPr lang="ru-RU" altLang="en-US" sz="2400" dirty="0">
                <a:solidFill>
                  <a:srgbClr val="6C6463"/>
                </a:solidFill>
                <a:latin typeface="Gill Sans MT"/>
                <a:cs typeface="Gill Sans MT"/>
              </a:rPr>
              <a:t>(лат.) - соприкосновение, соединение. </a:t>
            </a:r>
          </a:p>
          <a:p>
            <a:pPr marL="0" indent="0">
              <a:buNone/>
            </a:pPr>
            <a:r>
              <a:rPr lang="ru-RU" altLang="en-US" sz="2200" dirty="0">
                <a:solidFill>
                  <a:srgbClr val="6C6463"/>
                </a:solidFill>
                <a:latin typeface="Gill Sans MT"/>
                <a:cs typeface="Gill Sans MT"/>
              </a:rPr>
              <a:t>В ТБ - это все окружение </a:t>
            </a:r>
            <a:r>
              <a:rPr lang="ru-RU" altLang="en-US" sz="2200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человека с ТБ </a:t>
            </a:r>
            <a:r>
              <a:rPr lang="ru-RU" altLang="en-US" sz="2200" dirty="0">
                <a:solidFill>
                  <a:srgbClr val="6C6463"/>
                </a:solidFill>
                <a:latin typeface="Gill Sans MT"/>
                <a:cs typeface="Gill Sans MT"/>
              </a:rPr>
              <a:t>(родные, родственники, коллеги и сослуживцы, медицинский персонал, персонал, работающий с детскими коллективами (школы и детсады, те с кем мог встречаться человек в ходе своей жизнедеятельности).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6C6463"/>
                </a:solidFill>
                <a:latin typeface="Gill Sans MT"/>
                <a:cs typeface="Gill Sans MT"/>
              </a:rPr>
              <a:t>Различают 3 круга контактных</a:t>
            </a:r>
            <a:endParaRPr lang="en-US" sz="22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B2533E-E980-49C0-873F-1178A221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70982"/>
            <a:ext cx="3888432" cy="30823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2D1F45-B2B7-485F-85AC-975CFB98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52" y="3803386"/>
            <a:ext cx="2721008" cy="2322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0ED164-B981-43CC-B412-DA5AFA2A6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053" y="3973808"/>
            <a:ext cx="1583407" cy="13229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DA1D03-750C-4BC3-A358-6374B952F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755" y="5307595"/>
            <a:ext cx="3616221" cy="4938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598608-5E58-4FA8-92DA-04C85EF64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639" y="5959256"/>
            <a:ext cx="2332452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5743"/>
            <a:ext cx="8856984" cy="706090"/>
          </a:xfrm>
        </p:spPr>
        <p:txBody>
          <a:bodyPr>
            <a:normAutofit/>
          </a:bodyPr>
          <a:lstStyle/>
          <a:p>
            <a:r>
              <a:rPr kumimoji="1" lang="ru-RU" sz="32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КОНТАКТЫ</a:t>
            </a:r>
            <a:endParaRPr kumimoji="1" lang="en-US" sz="32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14" y="836712"/>
            <a:ext cx="8435280" cy="5472608"/>
          </a:xfrm>
        </p:spPr>
        <p:txBody>
          <a:bodyPr>
            <a:noAutofit/>
          </a:bodyPr>
          <a:lstStyle/>
          <a:p>
            <a:pPr marL="410851" indent="-410851"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90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Тесный бытовой контакт</a:t>
            </a:r>
            <a:r>
              <a:rPr lang="ru-RU" altLang="ru-RU" sz="19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– человек, который:</a:t>
            </a:r>
          </a:p>
          <a:p>
            <a:pPr marL="889000" indent="-444500">
              <a:spcAft>
                <a:spcPct val="0"/>
              </a:spcAft>
              <a:buFont typeface="Calibri" panose="020F0502020204030204" pitchFamily="34" charset="0"/>
              <a:buChar char="―"/>
            </a:pP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проживает в одной семье с лицом, являющимся источником заражения 1 и более ночей в одном жилом помещении </a:t>
            </a:r>
          </a:p>
          <a:p>
            <a:pPr marL="889000" indent="-444500">
              <a:spcAft>
                <a:spcPct val="0"/>
              </a:spcAft>
              <a:buFont typeface="Calibri" panose="020F0502020204030204" pitchFamily="34" charset="0"/>
              <a:buChar char="―"/>
            </a:pP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или часто посещает или длительно контактирует с ним в течение дня на протяжении 3-х месяцев до начала текущего эпизода лечения, </a:t>
            </a:r>
          </a:p>
          <a:p>
            <a:pPr marL="889000" indent="-444500">
              <a:spcAft>
                <a:spcPct val="0"/>
              </a:spcAft>
              <a:buFont typeface="Calibri" panose="020F0502020204030204" pitchFamily="34" charset="0"/>
              <a:buChar char="―"/>
            </a:pP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а также ведет общее хозяйство (члены семьи или другие лица –друзья, родственники и др. ).</a:t>
            </a:r>
          </a:p>
          <a:p>
            <a:pPr marL="444500" indent="0">
              <a:spcAft>
                <a:spcPct val="0"/>
              </a:spcAft>
              <a:buNone/>
            </a:pPr>
            <a:endParaRPr lang="ru-RU" altLang="ru-RU" sz="1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10851" indent="-410851"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90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Тесный не бытовой контакт </a:t>
            </a: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- человек, который не находится в домохозяйстве, но длительное время в течение дня разделяет замкнутое пространство с индексным </a:t>
            </a:r>
            <a:r>
              <a:rPr lang="ru-RU" altLang="ru-RU" sz="1900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человеком с ТБ, </a:t>
            </a: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например, на месте работы, учебы, детских учреждениях или другом общественном месте, на протяжении 3-х месяцев до начала текущего эпизода лечения.</a:t>
            </a:r>
          </a:p>
          <a:p>
            <a:pPr marL="0" indent="0">
              <a:spcAft>
                <a:spcPct val="0"/>
              </a:spcAft>
              <a:buNone/>
            </a:pPr>
            <a:endParaRPr lang="ru-RU" altLang="ru-RU" sz="1400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pPr marL="410851" indent="-410851"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190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Случайные контакты и контакты из сообществ </a:t>
            </a: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- частые гости, друзья, дальние родственники, случайные контакты с источником инфекции (в школах, кружках, на работе и т.д.), мед. работники и другие лица, которые имеют контакт с </a:t>
            </a:r>
            <a:r>
              <a:rPr lang="ru-RU" altLang="ru-RU" sz="1900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человеком с </a:t>
            </a:r>
            <a:r>
              <a:rPr lang="ru-RU" altLang="ru-RU" sz="1900" dirty="0">
                <a:solidFill>
                  <a:srgbClr val="6C6463"/>
                </a:solidFill>
                <a:latin typeface="Gill Sans MT"/>
                <a:cs typeface="Gill Sans MT"/>
              </a:rPr>
              <a:t>ТБ</a:t>
            </a:r>
            <a:r>
              <a:rPr lang="ru-RU" altLang="ru-RU" sz="1900" dirty="0" smtClean="0">
                <a:solidFill>
                  <a:srgbClr val="6C6463"/>
                </a:solidFill>
                <a:latin typeface="Gill Sans MT"/>
                <a:cs typeface="Gill Sans MT"/>
              </a:rPr>
              <a:t>.</a:t>
            </a:r>
            <a:endParaRPr lang="ru-RU" altLang="ru-RU" sz="19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26829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Autofit/>
          </a:bodyPr>
          <a:lstStyle/>
          <a:p>
            <a:r>
              <a:rPr kumimoji="1" lang="ru-RU" altLang="ru-RU" sz="2800" b="1" dirty="0">
                <a:solidFill>
                  <a:srgbClr val="BA0C2F"/>
                </a:solidFill>
                <a:latin typeface="Gill Sans MT"/>
                <a:cs typeface="Gill Sans MT"/>
              </a:rPr>
              <a:t>ОПРЕДЕЛЕНИЕ ПРИОРИТЕТНОСТИ ОБСЛЕДОВАНИЯ КОНТАКТНЫХ ЛИЦ</a:t>
            </a:r>
            <a:endParaRPr kumimoji="1" 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367240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440"/>
              </a:spcBef>
              <a:buNone/>
            </a:pPr>
            <a:r>
              <a:rPr lang="ru-RU" altLang="ru-RU" sz="2500" b="1" dirty="0">
                <a:solidFill>
                  <a:srgbClr val="6C6463"/>
                </a:solidFill>
                <a:latin typeface="Gill Sans MT"/>
                <a:cs typeface="Gill Sans MT"/>
              </a:rPr>
              <a:t>Контакты высокого приоритета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1. Группы риска из тесных контактов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2. Тесные контакты                                                                1 круг                     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3. Группы риска из случайных контактов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b="1" dirty="0">
                <a:solidFill>
                  <a:srgbClr val="6C6463"/>
                </a:solidFill>
                <a:latin typeface="Gill Sans MT"/>
                <a:cs typeface="Gill Sans MT"/>
              </a:rPr>
              <a:t>Контакты среднего приоритета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1. Случайные контакты                                                         2 круг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2. Группы риска из контактов общества   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b="1" dirty="0">
                <a:solidFill>
                  <a:srgbClr val="6C6463"/>
                </a:solidFill>
                <a:latin typeface="Gill Sans MT"/>
                <a:cs typeface="Gill Sans MT"/>
              </a:rPr>
              <a:t>Контакты низкого приоритета</a:t>
            </a: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                                         3 круг</a:t>
            </a:r>
          </a:p>
          <a:p>
            <a:pPr>
              <a:spcBef>
                <a:spcPts val="1440"/>
              </a:spcBef>
              <a:buNone/>
            </a:pPr>
            <a:r>
              <a:rPr lang="ru-RU" altLang="ru-RU" sz="2500" b="1" dirty="0" smtClean="0">
                <a:solidFill>
                  <a:srgbClr val="6C6463"/>
                </a:solidFill>
                <a:latin typeface="Gill Sans MT"/>
                <a:cs typeface="Gill Sans MT"/>
              </a:rPr>
              <a:t>Контакты из общества</a:t>
            </a:r>
            <a:r>
              <a:rPr lang="ru-RU" altLang="ru-RU" sz="2500" dirty="0" smtClean="0">
                <a:solidFill>
                  <a:srgbClr val="6C6463"/>
                </a:solidFill>
                <a:latin typeface="Gill Sans MT"/>
                <a:cs typeface="Gill Sans MT"/>
              </a:rPr>
              <a:t>                                                     4 </a:t>
            </a:r>
            <a:r>
              <a:rPr lang="ru-RU" altLang="ru-RU" sz="2500" dirty="0">
                <a:solidFill>
                  <a:srgbClr val="6C6463"/>
                </a:solidFill>
                <a:latin typeface="Gill Sans MT"/>
                <a:cs typeface="Gill Sans MT"/>
              </a:rPr>
              <a:t>круг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879520" y="1609244"/>
            <a:ext cx="267442" cy="1224136"/>
          </a:xfrm>
          <a:custGeom>
            <a:avLst>
              <a:gd name="f0" fmla="val 1800"/>
              <a:gd name="f1" fmla="val 1149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+- f8 0 f7"/>
              <a:gd name="f18" fmla="pin 0 f0 5400"/>
              <a:gd name="f19" fmla="pin 0 f1 21600"/>
              <a:gd name="f20" fmla="*/ f14 f2 1"/>
              <a:gd name="f21" fmla="val f18"/>
              <a:gd name="f22" fmla="val f19"/>
              <a:gd name="f23" fmla="*/ f17 1 21600"/>
              <a:gd name="f24" fmla="*/ f18 f16 1"/>
              <a:gd name="f25" fmla="*/ f19 f16 1"/>
              <a:gd name="f26" fmla="*/ f20 1 f4"/>
              <a:gd name="f27" fmla="*/ f21 1 2"/>
              <a:gd name="f28" fmla="+- 21600 0 f21"/>
              <a:gd name="f29" fmla="*/ f21 10000 1"/>
              <a:gd name="f30" fmla="+- f22 0 f21"/>
              <a:gd name="f31" fmla="+- f22 f21 0"/>
              <a:gd name="f32" fmla="*/ 10800 f23 1"/>
              <a:gd name="f33" fmla="*/ 0 f23 1"/>
              <a:gd name="f34" fmla="*/ 7800 f23 1"/>
              <a:gd name="f35" fmla="*/ 21600 f23 1"/>
              <a:gd name="f36" fmla="+- f26 0 f3"/>
              <a:gd name="f37" fmla="+- f22 0 f27"/>
              <a:gd name="f38" fmla="+- f22 f27 0"/>
              <a:gd name="f39" fmla="+- 21600 0 f27"/>
              <a:gd name="f40" fmla="*/ f29 1 31953"/>
              <a:gd name="f41" fmla="*/ f32 1 f23"/>
              <a:gd name="f42" fmla="*/ f33 1 f23"/>
              <a:gd name="f43" fmla="*/ f35 1 f23"/>
              <a:gd name="f44" fmla="*/ f34 1 f23"/>
              <a:gd name="f45" fmla="+- 21600 0 f40"/>
              <a:gd name="f46" fmla="*/ f41 f15 1"/>
              <a:gd name="f47" fmla="*/ f43 f15 1"/>
              <a:gd name="f48" fmla="*/ f42 f15 1"/>
              <a:gd name="f49" fmla="*/ f44 f15 1"/>
              <a:gd name="f50" fmla="*/ f40 f16 1"/>
              <a:gd name="f51" fmla="*/ f42 f16 1"/>
              <a:gd name="f52" fmla="*/ f43 f16 1"/>
              <a:gd name="f53" fmla="*/ f41 f16 1"/>
              <a:gd name="f54" fmla="*/ f45 f16 1"/>
            </a:gdLst>
            <a:ahLst>
              <a:ahXY gdRefY="f0" minY="f7" maxY="f9">
                <a:pos x="f46" y="f24"/>
              </a:ahXY>
              <a:ahXY gdRefY="f1" minY="f7" maxY="f8">
                <a:pos x="f47" y="f2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8" y="f51"/>
              </a:cxn>
              <a:cxn ang="f36">
                <a:pos x="f48" y="f52"/>
              </a:cxn>
              <a:cxn ang="f36">
                <a:pos x="f47" y="f53"/>
              </a:cxn>
            </a:cxnLst>
            <a:rect l="f48" t="f50" r="f49" b="f54"/>
            <a:pathLst>
              <a:path w="21600" h="21600">
                <a:moveTo>
                  <a:pt x="f7" y="f7"/>
                </a:moveTo>
                <a:cubicBezTo>
                  <a:pt x="f9" y="f7"/>
                  <a:pt x="f10" y="f27"/>
                  <a:pt x="f10" y="f21"/>
                </a:cubicBezTo>
                <a:lnTo>
                  <a:pt x="f10" y="f30"/>
                </a:lnTo>
                <a:cubicBezTo>
                  <a:pt x="f10" y="f37"/>
                  <a:pt x="f11" y="f22"/>
                  <a:pt x="f8" y="f22"/>
                </a:cubicBezTo>
                <a:cubicBezTo>
                  <a:pt x="f11" y="f22"/>
                  <a:pt x="f10" y="f38"/>
                  <a:pt x="f10" y="f31"/>
                </a:cubicBezTo>
                <a:lnTo>
                  <a:pt x="f10" y="f28"/>
                </a:lnTo>
                <a:cubicBezTo>
                  <a:pt x="f10" y="f39"/>
                  <a:pt x="f9" y="f8"/>
                  <a:pt x="f7" y="f8"/>
                </a:cubicBezTo>
              </a:path>
            </a:pathLst>
          </a:custGeom>
          <a:noFill/>
          <a:ln w="25557">
            <a:solidFill>
              <a:srgbClr val="FF0000"/>
            </a:solidFill>
            <a:prstDash val="solid"/>
            <a:miter/>
          </a:ln>
        </p:spPr>
        <p:txBody>
          <a:bodyPr lIns="129408" tIns="64712" rIns="129408" bIns="64712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авая фигурная скобка 3"/>
          <p:cNvSpPr/>
          <p:nvPr/>
        </p:nvSpPr>
        <p:spPr>
          <a:xfrm>
            <a:off x="5909320" y="2969100"/>
            <a:ext cx="237642" cy="1024704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+- f8 0 f7"/>
              <a:gd name="f18" fmla="pin 0 f0 5400"/>
              <a:gd name="f19" fmla="pin 0 f1 21600"/>
              <a:gd name="f20" fmla="*/ f14 f2 1"/>
              <a:gd name="f21" fmla="val f18"/>
              <a:gd name="f22" fmla="val f19"/>
              <a:gd name="f23" fmla="*/ f17 1 21600"/>
              <a:gd name="f24" fmla="*/ f18 f16 1"/>
              <a:gd name="f25" fmla="*/ f19 f16 1"/>
              <a:gd name="f26" fmla="*/ f20 1 f4"/>
              <a:gd name="f27" fmla="*/ f21 1 2"/>
              <a:gd name="f28" fmla="+- 21600 0 f21"/>
              <a:gd name="f29" fmla="*/ f21 10000 1"/>
              <a:gd name="f30" fmla="+- f22 0 f21"/>
              <a:gd name="f31" fmla="+- f22 f21 0"/>
              <a:gd name="f32" fmla="*/ 10800 f23 1"/>
              <a:gd name="f33" fmla="*/ 0 f23 1"/>
              <a:gd name="f34" fmla="*/ 7800 f23 1"/>
              <a:gd name="f35" fmla="*/ 21600 f23 1"/>
              <a:gd name="f36" fmla="+- f26 0 f3"/>
              <a:gd name="f37" fmla="+- f22 0 f27"/>
              <a:gd name="f38" fmla="+- f22 f27 0"/>
              <a:gd name="f39" fmla="+- 21600 0 f27"/>
              <a:gd name="f40" fmla="*/ f29 1 31953"/>
              <a:gd name="f41" fmla="*/ f32 1 f23"/>
              <a:gd name="f42" fmla="*/ f33 1 f23"/>
              <a:gd name="f43" fmla="*/ f35 1 f23"/>
              <a:gd name="f44" fmla="*/ f34 1 f23"/>
              <a:gd name="f45" fmla="+- 21600 0 f40"/>
              <a:gd name="f46" fmla="*/ f41 f15 1"/>
              <a:gd name="f47" fmla="*/ f43 f15 1"/>
              <a:gd name="f48" fmla="*/ f42 f15 1"/>
              <a:gd name="f49" fmla="*/ f44 f15 1"/>
              <a:gd name="f50" fmla="*/ f40 f16 1"/>
              <a:gd name="f51" fmla="*/ f42 f16 1"/>
              <a:gd name="f52" fmla="*/ f43 f16 1"/>
              <a:gd name="f53" fmla="*/ f41 f16 1"/>
              <a:gd name="f54" fmla="*/ f45 f16 1"/>
            </a:gdLst>
            <a:ahLst>
              <a:ahXY gdRefY="f0" minY="f7" maxY="f9">
                <a:pos x="f46" y="f24"/>
              </a:ahXY>
              <a:ahXY gdRefY="f1" minY="f7" maxY="f8">
                <a:pos x="f47" y="f2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8" y="f51"/>
              </a:cxn>
              <a:cxn ang="f36">
                <a:pos x="f48" y="f52"/>
              </a:cxn>
              <a:cxn ang="f36">
                <a:pos x="f47" y="f53"/>
              </a:cxn>
            </a:cxnLst>
            <a:rect l="f48" t="f50" r="f49" b="f54"/>
            <a:pathLst>
              <a:path w="21600" h="21600">
                <a:moveTo>
                  <a:pt x="f7" y="f7"/>
                </a:moveTo>
                <a:cubicBezTo>
                  <a:pt x="f9" y="f7"/>
                  <a:pt x="f10" y="f27"/>
                  <a:pt x="f10" y="f21"/>
                </a:cubicBezTo>
                <a:lnTo>
                  <a:pt x="f10" y="f30"/>
                </a:lnTo>
                <a:cubicBezTo>
                  <a:pt x="f10" y="f37"/>
                  <a:pt x="f11" y="f22"/>
                  <a:pt x="f8" y="f22"/>
                </a:cubicBezTo>
                <a:cubicBezTo>
                  <a:pt x="f11" y="f22"/>
                  <a:pt x="f10" y="f38"/>
                  <a:pt x="f10" y="f31"/>
                </a:cubicBezTo>
                <a:lnTo>
                  <a:pt x="f10" y="f28"/>
                </a:lnTo>
                <a:cubicBezTo>
                  <a:pt x="f10" y="f39"/>
                  <a:pt x="f9" y="f8"/>
                  <a:pt x="f7" y="f8"/>
                </a:cubicBezTo>
              </a:path>
            </a:pathLst>
          </a:custGeom>
          <a:noFill/>
          <a:ln w="25557">
            <a:solidFill>
              <a:srgbClr val="FF0000"/>
            </a:solidFill>
            <a:prstDash val="solid"/>
            <a:miter/>
          </a:ln>
        </p:spPr>
        <p:txBody>
          <a:bodyPr lIns="129408" tIns="64712" rIns="129408" bIns="64712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равая фигурная скобка 4"/>
          <p:cNvSpPr/>
          <p:nvPr/>
        </p:nvSpPr>
        <p:spPr>
          <a:xfrm>
            <a:off x="5967523" y="4140784"/>
            <a:ext cx="45720" cy="293961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+- f8 0 f7"/>
              <a:gd name="f18" fmla="pin 0 f0 5400"/>
              <a:gd name="f19" fmla="pin 0 f1 21600"/>
              <a:gd name="f20" fmla="*/ f14 f2 1"/>
              <a:gd name="f21" fmla="val f18"/>
              <a:gd name="f22" fmla="val f19"/>
              <a:gd name="f23" fmla="*/ f17 1 21600"/>
              <a:gd name="f24" fmla="*/ f18 f16 1"/>
              <a:gd name="f25" fmla="*/ f19 f16 1"/>
              <a:gd name="f26" fmla="*/ f20 1 f4"/>
              <a:gd name="f27" fmla="*/ f21 1 2"/>
              <a:gd name="f28" fmla="+- 21600 0 f21"/>
              <a:gd name="f29" fmla="*/ f21 10000 1"/>
              <a:gd name="f30" fmla="+- f22 0 f21"/>
              <a:gd name="f31" fmla="+- f22 f21 0"/>
              <a:gd name="f32" fmla="*/ 10800 f23 1"/>
              <a:gd name="f33" fmla="*/ 0 f23 1"/>
              <a:gd name="f34" fmla="*/ 7800 f23 1"/>
              <a:gd name="f35" fmla="*/ 21600 f23 1"/>
              <a:gd name="f36" fmla="+- f26 0 f3"/>
              <a:gd name="f37" fmla="+- f22 0 f27"/>
              <a:gd name="f38" fmla="+- f22 f27 0"/>
              <a:gd name="f39" fmla="+- 21600 0 f27"/>
              <a:gd name="f40" fmla="*/ f29 1 31953"/>
              <a:gd name="f41" fmla="*/ f32 1 f23"/>
              <a:gd name="f42" fmla="*/ f33 1 f23"/>
              <a:gd name="f43" fmla="*/ f35 1 f23"/>
              <a:gd name="f44" fmla="*/ f34 1 f23"/>
              <a:gd name="f45" fmla="+- 21600 0 f40"/>
              <a:gd name="f46" fmla="*/ f41 f15 1"/>
              <a:gd name="f47" fmla="*/ f43 f15 1"/>
              <a:gd name="f48" fmla="*/ f42 f15 1"/>
              <a:gd name="f49" fmla="*/ f44 f15 1"/>
              <a:gd name="f50" fmla="*/ f40 f16 1"/>
              <a:gd name="f51" fmla="*/ f42 f16 1"/>
              <a:gd name="f52" fmla="*/ f43 f16 1"/>
              <a:gd name="f53" fmla="*/ f41 f16 1"/>
              <a:gd name="f54" fmla="*/ f45 f16 1"/>
            </a:gdLst>
            <a:ahLst>
              <a:ahXY gdRefY="f0" minY="f7" maxY="f9">
                <a:pos x="f46" y="f24"/>
              </a:ahXY>
              <a:ahXY gdRefY="f1" minY="f7" maxY="f8">
                <a:pos x="f47" y="f2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8" y="f51"/>
              </a:cxn>
              <a:cxn ang="f36">
                <a:pos x="f48" y="f52"/>
              </a:cxn>
              <a:cxn ang="f36">
                <a:pos x="f47" y="f53"/>
              </a:cxn>
            </a:cxnLst>
            <a:rect l="f48" t="f50" r="f49" b="f54"/>
            <a:pathLst>
              <a:path w="21600" h="21600">
                <a:moveTo>
                  <a:pt x="f7" y="f7"/>
                </a:moveTo>
                <a:cubicBezTo>
                  <a:pt x="f9" y="f7"/>
                  <a:pt x="f10" y="f27"/>
                  <a:pt x="f10" y="f21"/>
                </a:cubicBezTo>
                <a:lnTo>
                  <a:pt x="f10" y="f30"/>
                </a:lnTo>
                <a:cubicBezTo>
                  <a:pt x="f10" y="f37"/>
                  <a:pt x="f11" y="f22"/>
                  <a:pt x="f8" y="f22"/>
                </a:cubicBezTo>
                <a:cubicBezTo>
                  <a:pt x="f11" y="f22"/>
                  <a:pt x="f10" y="f38"/>
                  <a:pt x="f10" y="f31"/>
                </a:cubicBezTo>
                <a:lnTo>
                  <a:pt x="f10" y="f28"/>
                </a:lnTo>
                <a:cubicBezTo>
                  <a:pt x="f10" y="f39"/>
                  <a:pt x="f9" y="f8"/>
                  <a:pt x="f7" y="f8"/>
                </a:cubicBezTo>
              </a:path>
            </a:pathLst>
          </a:custGeom>
          <a:noFill/>
          <a:ln w="25557">
            <a:solidFill>
              <a:srgbClr val="FF0000"/>
            </a:solidFill>
            <a:prstDash val="solid"/>
            <a:miter/>
          </a:ln>
        </p:spPr>
        <p:txBody>
          <a:bodyPr lIns="129408" tIns="64712" rIns="129408" bIns="64712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равая фигурная скобка 4"/>
          <p:cNvSpPr/>
          <p:nvPr/>
        </p:nvSpPr>
        <p:spPr>
          <a:xfrm>
            <a:off x="5967522" y="4434745"/>
            <a:ext cx="45719" cy="434415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5400"/>
              <a:gd name="f10" fmla="val 10800"/>
              <a:gd name="f11" fmla="val 16200"/>
              <a:gd name="f12" fmla="val -2147483647"/>
              <a:gd name="f13" fmla="val 2147483647"/>
              <a:gd name="f14" fmla="+- 0 0 0"/>
              <a:gd name="f15" fmla="*/ f5 1 21600"/>
              <a:gd name="f16" fmla="*/ f6 1 21600"/>
              <a:gd name="f17" fmla="+- f8 0 f7"/>
              <a:gd name="f18" fmla="pin 0 f0 5400"/>
              <a:gd name="f19" fmla="pin 0 f1 21600"/>
              <a:gd name="f20" fmla="*/ f14 f2 1"/>
              <a:gd name="f21" fmla="val f18"/>
              <a:gd name="f22" fmla="val f19"/>
              <a:gd name="f23" fmla="*/ f17 1 21600"/>
              <a:gd name="f24" fmla="*/ f18 f16 1"/>
              <a:gd name="f25" fmla="*/ f19 f16 1"/>
              <a:gd name="f26" fmla="*/ f20 1 f4"/>
              <a:gd name="f27" fmla="*/ f21 1 2"/>
              <a:gd name="f28" fmla="+- 21600 0 f21"/>
              <a:gd name="f29" fmla="*/ f21 10000 1"/>
              <a:gd name="f30" fmla="+- f22 0 f21"/>
              <a:gd name="f31" fmla="+- f22 f21 0"/>
              <a:gd name="f32" fmla="*/ 10800 f23 1"/>
              <a:gd name="f33" fmla="*/ 0 f23 1"/>
              <a:gd name="f34" fmla="*/ 7800 f23 1"/>
              <a:gd name="f35" fmla="*/ 21600 f23 1"/>
              <a:gd name="f36" fmla="+- f26 0 f3"/>
              <a:gd name="f37" fmla="+- f22 0 f27"/>
              <a:gd name="f38" fmla="+- f22 f27 0"/>
              <a:gd name="f39" fmla="+- 21600 0 f27"/>
              <a:gd name="f40" fmla="*/ f29 1 31953"/>
              <a:gd name="f41" fmla="*/ f32 1 f23"/>
              <a:gd name="f42" fmla="*/ f33 1 f23"/>
              <a:gd name="f43" fmla="*/ f35 1 f23"/>
              <a:gd name="f44" fmla="*/ f34 1 f23"/>
              <a:gd name="f45" fmla="+- 21600 0 f40"/>
              <a:gd name="f46" fmla="*/ f41 f15 1"/>
              <a:gd name="f47" fmla="*/ f43 f15 1"/>
              <a:gd name="f48" fmla="*/ f42 f15 1"/>
              <a:gd name="f49" fmla="*/ f44 f15 1"/>
              <a:gd name="f50" fmla="*/ f40 f16 1"/>
              <a:gd name="f51" fmla="*/ f42 f16 1"/>
              <a:gd name="f52" fmla="*/ f43 f16 1"/>
              <a:gd name="f53" fmla="*/ f41 f16 1"/>
              <a:gd name="f54" fmla="*/ f45 f16 1"/>
            </a:gdLst>
            <a:ahLst>
              <a:ahXY gdRefY="f0" minY="f7" maxY="f9">
                <a:pos x="f46" y="f24"/>
              </a:ahXY>
              <a:ahXY gdRefY="f1" minY="f7" maxY="f8">
                <a:pos x="f47" y="f2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48" y="f51"/>
              </a:cxn>
              <a:cxn ang="f36">
                <a:pos x="f48" y="f52"/>
              </a:cxn>
              <a:cxn ang="f36">
                <a:pos x="f47" y="f53"/>
              </a:cxn>
            </a:cxnLst>
            <a:rect l="f48" t="f50" r="f49" b="f54"/>
            <a:pathLst>
              <a:path w="21600" h="21600">
                <a:moveTo>
                  <a:pt x="f7" y="f7"/>
                </a:moveTo>
                <a:cubicBezTo>
                  <a:pt x="f9" y="f7"/>
                  <a:pt x="f10" y="f27"/>
                  <a:pt x="f10" y="f21"/>
                </a:cubicBezTo>
                <a:lnTo>
                  <a:pt x="f10" y="f30"/>
                </a:lnTo>
                <a:cubicBezTo>
                  <a:pt x="f10" y="f37"/>
                  <a:pt x="f11" y="f22"/>
                  <a:pt x="f8" y="f22"/>
                </a:cubicBezTo>
                <a:cubicBezTo>
                  <a:pt x="f11" y="f22"/>
                  <a:pt x="f10" y="f38"/>
                  <a:pt x="f10" y="f31"/>
                </a:cubicBezTo>
                <a:lnTo>
                  <a:pt x="f10" y="f28"/>
                </a:lnTo>
                <a:cubicBezTo>
                  <a:pt x="f10" y="f39"/>
                  <a:pt x="f9" y="f8"/>
                  <a:pt x="f7" y="f8"/>
                </a:cubicBezTo>
              </a:path>
            </a:pathLst>
          </a:custGeom>
          <a:noFill/>
          <a:ln w="25557">
            <a:solidFill>
              <a:srgbClr val="FF0000"/>
            </a:solidFill>
            <a:prstDash val="solid"/>
            <a:miter/>
          </a:ln>
        </p:spPr>
        <p:txBody>
          <a:bodyPr lIns="129408" tIns="64712" rIns="129408" bIns="64712" anchor="ctr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099208-7854-4377-A59C-CA440E20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047002"/>
            <a:ext cx="6393302" cy="24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D2B54-E475-43DE-B67E-FAA0ED38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kumimoji="1" lang="ru-RU" sz="32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ДИАГНОСТИКА ТБ</a:t>
            </a:r>
            <a:endParaRPr kumimoji="1" lang="aa-ET" sz="32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513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31AD60-E51A-4654-9769-45040F69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>
            <a:normAutofit/>
          </a:bodyPr>
          <a:lstStyle/>
          <a:p>
            <a:r>
              <a:rPr kumimoji="1" 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ТРИ «КИТА» ДИАГНОСТИКИ ТБ</a:t>
            </a:r>
            <a:endParaRPr kumimoji="1" lang="aa-ET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BD4A5D4-8649-4FAA-A2AB-BEA2393EA71B}"/>
              </a:ext>
            </a:extLst>
          </p:cNvPr>
          <p:cNvSpPr/>
          <p:nvPr/>
        </p:nvSpPr>
        <p:spPr>
          <a:xfrm>
            <a:off x="2915816" y="1417638"/>
            <a:ext cx="2746648" cy="2460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Высокий уровень доказательства</a:t>
            </a:r>
            <a:endParaRPr lang="aa-ET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0F657D6-D2B9-43BE-99D9-8C73A0161998}"/>
              </a:ext>
            </a:extLst>
          </p:cNvPr>
          <p:cNvSpPr/>
          <p:nvPr/>
        </p:nvSpPr>
        <p:spPr>
          <a:xfrm>
            <a:off x="1691680" y="3284984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Клинические признаки и симптомы (история болезни, клиническое обследование)</a:t>
            </a:r>
            <a:endParaRPr lang="aa-ET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0CAFEEE-DD67-45D5-8A9F-3283BCF288AC}"/>
              </a:ext>
            </a:extLst>
          </p:cNvPr>
          <p:cNvSpPr/>
          <p:nvPr/>
        </p:nvSpPr>
        <p:spPr>
          <a:xfrm>
            <a:off x="4123369" y="3280810"/>
            <a:ext cx="2746648" cy="2668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Необходимые исследования-микроскопия мокроты, </a:t>
            </a:r>
            <a:r>
              <a:rPr lang="en-US" dirty="0" err="1"/>
              <a:t>Xpert</a:t>
            </a:r>
            <a:r>
              <a:rPr lang="en-US" dirty="0"/>
              <a:t> MTB/RIF, LPA,</a:t>
            </a:r>
            <a:r>
              <a:rPr lang="ru-RU" dirty="0"/>
              <a:t> Посевы, ТЛЧ,</a:t>
            </a:r>
            <a:r>
              <a:rPr lang="en-US" dirty="0"/>
              <a:t> </a:t>
            </a:r>
            <a:r>
              <a:rPr lang="ru-RU" dirty="0"/>
              <a:t>рентген, другие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0704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EE12F-3807-4C9D-B479-33689BA2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7"/>
            <a:ext cx="8784976" cy="583725"/>
          </a:xfrm>
        </p:spPr>
        <p:txBody>
          <a:bodyPr>
            <a:normAutofit/>
          </a:bodyPr>
          <a:lstStyle/>
          <a:p>
            <a:r>
              <a:rPr kumimoji="1" 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ЛАБОРАТОРНЫЕ МЕТОДЫ ДИАГНОСТИКИ ТБ</a:t>
            </a:r>
            <a:endParaRPr kumimoji="1" lang="aa-ET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EA5043-6BC9-4F38-B313-0239D768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188" y="1527183"/>
            <a:ext cx="5571051" cy="520337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Микроскопия мокроты – результат до 1 часа</a:t>
            </a:r>
          </a:p>
          <a:p>
            <a:r>
              <a:rPr lang="en-US" dirty="0">
                <a:solidFill>
                  <a:srgbClr val="6C6463"/>
                </a:solidFill>
                <a:latin typeface="Gill Sans MT"/>
                <a:cs typeface="Gill Sans MT"/>
              </a:rPr>
              <a:t>G-</a:t>
            </a:r>
            <a:r>
              <a:rPr lang="en-US" dirty="0" err="1">
                <a:solidFill>
                  <a:srgbClr val="6C6463"/>
                </a:solidFill>
                <a:latin typeface="Gill Sans MT"/>
                <a:cs typeface="Gill Sans MT"/>
              </a:rPr>
              <a:t>Xpert</a:t>
            </a:r>
            <a:r>
              <a:rPr lang="en-US" dirty="0">
                <a:solidFill>
                  <a:srgbClr val="6C6463"/>
                </a:solidFill>
                <a:latin typeface="Gill Sans MT"/>
                <a:cs typeface="Gill Sans MT"/>
              </a:rPr>
              <a:t> 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– результат 1-2 часа </a:t>
            </a:r>
          </a:p>
          <a:p>
            <a:r>
              <a:rPr lang="en-US" dirty="0">
                <a:solidFill>
                  <a:srgbClr val="6C6463"/>
                </a:solidFill>
                <a:latin typeface="Gill Sans MT"/>
                <a:cs typeface="Gill Sans MT"/>
              </a:rPr>
              <a:t>HAIN test 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– результат 1-2 дня</a:t>
            </a:r>
          </a:p>
          <a:p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Посев на жидкие среды (</a:t>
            </a:r>
            <a:r>
              <a:rPr lang="ru-RU" dirty="0" err="1">
                <a:solidFill>
                  <a:srgbClr val="6C6463"/>
                </a:solidFill>
                <a:latin typeface="Gill Sans MT"/>
                <a:cs typeface="Gill Sans MT"/>
              </a:rPr>
              <a:t>Бактек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) – 14-28 дней</a:t>
            </a:r>
          </a:p>
          <a:p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Посев на твердые среды (Л-Й) – от 40-68 дней</a:t>
            </a:r>
            <a:endParaRPr lang="aa-ET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558790-424D-4B36-B133-AF91305E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8" y="844372"/>
            <a:ext cx="1871634" cy="1365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3CB6F2-0873-4789-8478-C78101969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47" y="2142618"/>
            <a:ext cx="1803077" cy="1492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B36874-BEB8-4387-9AAF-0931EDA7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38209"/>
            <a:ext cx="1990370" cy="14927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340D2D-6A64-4B97-A32F-737768228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98" y="5123261"/>
            <a:ext cx="2003390" cy="13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2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48822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МЕРЫ ПО </a:t>
            </a:r>
            <a:r>
              <a:rPr lang="ru-RU" alt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ПРЕДОТВРАЩЕНИЮ РАСПРОСТРАНЕНИЯ </a:t>
            </a:r>
            <a:r>
              <a:rPr lang="ru-RU" alt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ТБ?</a:t>
            </a:r>
            <a:br>
              <a:rPr lang="ru-RU" alt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</a:br>
            <a:endParaRPr lang="en-US" alt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556792"/>
            <a:ext cx="8424936" cy="4464497"/>
          </a:xfrm>
        </p:spPr>
        <p:txBody>
          <a:bodyPr>
            <a:normAutofit/>
          </a:bodyPr>
          <a:lstStyle/>
          <a:p>
            <a:pPr marL="657458" indent="-657458">
              <a:spcBef>
                <a:spcPts val="600"/>
              </a:spcBef>
              <a:spcAft>
                <a:spcPts val="2038"/>
              </a:spcAft>
              <a:buFont typeface="Wingdings" pitchFamily="2"/>
              <a:buChar char="Ø"/>
              <a:defRPr/>
            </a:pP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Раннее выявление </a:t>
            </a:r>
          </a:p>
          <a:p>
            <a:pPr marL="657458" indent="-657458">
              <a:spcBef>
                <a:spcPts val="600"/>
              </a:spcBef>
              <a:spcAft>
                <a:spcPts val="2038"/>
              </a:spcAft>
              <a:buFont typeface="Wingdings" pitchFamily="2"/>
              <a:buChar char="Ø"/>
              <a:defRPr/>
            </a:pP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Изоляция </a:t>
            </a:r>
            <a:r>
              <a:rPr lang="ru-RU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лиц 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с активной формой ТБ</a:t>
            </a:r>
          </a:p>
          <a:p>
            <a:pPr marL="657458" indent="-657458">
              <a:spcBef>
                <a:spcPts val="600"/>
              </a:spcBef>
              <a:spcAft>
                <a:spcPts val="2038"/>
              </a:spcAft>
              <a:buFont typeface="Wingdings" pitchFamily="2"/>
              <a:buChar char="Ø"/>
              <a:defRPr/>
            </a:pP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Правильное и своевременное лечение</a:t>
            </a:r>
          </a:p>
          <a:p>
            <a:pPr marL="657458" indent="-657458">
              <a:spcBef>
                <a:spcPts val="600"/>
              </a:spcBef>
              <a:spcAft>
                <a:spcPts val="2038"/>
              </a:spcAft>
              <a:buFont typeface="Wingdings" pitchFamily="2"/>
              <a:buChar char="Ø"/>
              <a:defRPr/>
            </a:pP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Обеспечение индивидуального подхода к каждому </a:t>
            </a:r>
            <a:r>
              <a:rPr lang="ru-RU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человеку</a:t>
            </a:r>
            <a:endParaRPr lang="ru-RU" sz="2400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pPr marL="657458" indent="-657458">
              <a:spcBef>
                <a:spcPts val="600"/>
              </a:spcBef>
              <a:spcAft>
                <a:spcPts val="2038"/>
              </a:spcAft>
              <a:buFont typeface="Wingdings" pitchFamily="2"/>
              <a:buChar char="Ø"/>
              <a:defRPr/>
            </a:pP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Выявление контактных лиц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E5C7CE-6816-4545-ACFE-A58D750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509120"/>
            <a:ext cx="3372494" cy="20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9196B-4858-4DC5-BAAC-76D8AB64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994122"/>
          </a:xfrm>
        </p:spPr>
        <p:txBody>
          <a:bodyPr>
            <a:noAutofit/>
          </a:bodyPr>
          <a:lstStyle/>
          <a:p>
            <a:r>
              <a:rPr kumimoji="1" 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ОСНОВНЫЕ ТЕСТЫ ДЛЯ ОПРЕДЕЛЕНИЯ ЛЕКАРСТВЕННОЙ УСТОЙЧИВОСТИ </a:t>
            </a:r>
            <a:endParaRPr kumimoji="1" lang="aa-ET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661D83-EA32-4FEB-A1A3-FDA11943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C6463"/>
                </a:solidFill>
                <a:latin typeface="Gill Sans MT"/>
                <a:cs typeface="Gill Sans MT"/>
              </a:rPr>
              <a:t>G-</a:t>
            </a:r>
            <a:r>
              <a:rPr lang="en-US" sz="2400" dirty="0" err="1">
                <a:solidFill>
                  <a:srgbClr val="6C6463"/>
                </a:solidFill>
                <a:latin typeface="Gill Sans MT"/>
                <a:cs typeface="Gill Sans MT"/>
              </a:rPr>
              <a:t>Xpert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 – позволяет быстро определить устойчивость к </a:t>
            </a:r>
            <a:r>
              <a:rPr lang="ru-RU" sz="2400" dirty="0" err="1">
                <a:solidFill>
                  <a:srgbClr val="6C6463"/>
                </a:solidFill>
                <a:latin typeface="Gill Sans MT"/>
                <a:cs typeface="Gill Sans MT"/>
              </a:rPr>
              <a:t>Рифампицину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-  </a:t>
            </a:r>
            <a:r>
              <a:rPr lang="ru-RU" sz="2400" dirty="0" err="1">
                <a:solidFill>
                  <a:srgbClr val="6C6463"/>
                </a:solidFill>
                <a:latin typeface="Gill Sans MT"/>
                <a:cs typeface="Gill Sans MT"/>
              </a:rPr>
              <a:t>дигностика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 МЛУ ТБ</a:t>
            </a:r>
          </a:p>
          <a:p>
            <a:endParaRPr lang="ru-RU" sz="2400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Диагностика МЛУ/ШЛУ ТБ</a:t>
            </a:r>
          </a:p>
          <a:p>
            <a:endParaRPr lang="ru-RU" sz="2400" dirty="0">
              <a:solidFill>
                <a:srgbClr val="6C6463"/>
              </a:solidFill>
              <a:latin typeface="Gill Sans MT"/>
              <a:cs typeface="Gill Sans MT"/>
            </a:endParaRPr>
          </a:p>
          <a:p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Молекулярный экспресс-метод </a:t>
            </a:r>
            <a:r>
              <a:rPr lang="ru-RU" sz="2400" dirty="0" err="1">
                <a:solidFill>
                  <a:srgbClr val="6C6463"/>
                </a:solidFill>
                <a:latin typeface="Gill Sans MT"/>
                <a:cs typeface="Gill Sans MT"/>
              </a:rPr>
              <a:t>Hain-test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 – позволяет выявить устойчивость к препаратам второго ряда (инъекционные и </a:t>
            </a:r>
            <a:r>
              <a:rPr lang="ru-RU" sz="2400" dirty="0" err="1">
                <a:solidFill>
                  <a:srgbClr val="6C6463"/>
                </a:solidFill>
                <a:latin typeface="Gill Sans MT"/>
                <a:cs typeface="Gill Sans MT"/>
              </a:rPr>
              <a:t>фторхинолоны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)</a:t>
            </a:r>
          </a:p>
          <a:p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Автоматизированная система БАКТЭК и посев на твердые среды –позволяет выявить устойчивость ко всем препаратам второго ряда  </a:t>
            </a:r>
            <a:endParaRPr lang="aa-ET" sz="24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0525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8B389-676A-46D0-83B4-5A924A06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kumimoji="1" lang="en-US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HAIN (LPA) </a:t>
            </a:r>
            <a:r>
              <a:rPr kumimoji="1" 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К ПВР</a:t>
            </a:r>
            <a:endParaRPr kumimoji="1" lang="aa-ET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E52812-E1CA-42E6-927C-7577933D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05333"/>
            <a:ext cx="4978896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ВОЗ (2016) рекомендует LPA к ПВР</a:t>
            </a:r>
            <a:r>
              <a:rPr lang="en-US" dirty="0">
                <a:solidFill>
                  <a:srgbClr val="6C6463"/>
                </a:solidFill>
                <a:latin typeface="Gill Sans MT"/>
                <a:cs typeface="Gill Sans MT"/>
              </a:rPr>
              <a:t> 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для </a:t>
            </a:r>
            <a:r>
              <a:rPr lang="ru-RU" dirty="0" smtClean="0">
                <a:solidFill>
                  <a:srgbClr val="6C6463"/>
                </a:solidFill>
                <a:latin typeface="Gill Sans MT"/>
                <a:cs typeface="Gill Sans MT"/>
              </a:rPr>
              <a:t>лиц 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с подтвержденным Р</a:t>
            </a:r>
            <a:r>
              <a:rPr lang="en-US" dirty="0">
                <a:solidFill>
                  <a:srgbClr val="6C6463"/>
                </a:solidFill>
                <a:latin typeface="Gill Sans MT"/>
                <a:cs typeface="Gill Sans MT"/>
              </a:rPr>
              <a:t>if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-TБ или МЛУ-TБ независимо от результатов микроскопии как базовый тест для определения устойчивости к </a:t>
            </a:r>
            <a:r>
              <a:rPr lang="ru-RU" dirty="0" err="1">
                <a:solidFill>
                  <a:srgbClr val="6C6463"/>
                </a:solidFill>
                <a:latin typeface="Gill Sans MT"/>
                <a:cs typeface="Gill Sans MT"/>
              </a:rPr>
              <a:t>фторхинолонам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 и инъекционным препаратам второго ряда</a:t>
            </a:r>
          </a:p>
          <a:p>
            <a:endParaRPr lang="aa-ET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26A4A2-1A7C-438C-A488-A6E923D8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061" y="1529089"/>
            <a:ext cx="3267739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E76BFF-B58E-4E94-BF48-75327272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kumimoji="1" lang="ru-RU" sz="2800" b="1" dirty="0" smtClean="0">
                <a:solidFill>
                  <a:srgbClr val="BA0C2F"/>
                </a:solidFill>
                <a:latin typeface="Gill Sans MT"/>
                <a:cs typeface="Gill Sans MT"/>
              </a:rPr>
              <a:t>ВАЖНО ПОМНИТЬ</a:t>
            </a:r>
            <a:endParaRPr kumimoji="1" lang="aa-ET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A770BD-F1E1-4DFB-B91A-D13B677C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15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Микроскопия мазка остается важной для мониторинга ответа на лечение </a:t>
            </a:r>
          </a:p>
          <a:p>
            <a:r>
              <a:rPr lang="ru-RU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Xpert 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MTB / RIF рекомендуется в качестве начального диагностического теста, для раннего выявления </a:t>
            </a:r>
            <a:r>
              <a:rPr lang="ru-RU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лиц 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с устойчивостью к Рифампицину </a:t>
            </a:r>
          </a:p>
          <a:p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Всем </a:t>
            </a:r>
            <a:r>
              <a:rPr lang="ru-RU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лицам 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с устойчивостью к Риф / МЛУ-TБ требуется проведение LPA (ХАЙН) (быстрое обнаружение устойчивости к </a:t>
            </a:r>
            <a:r>
              <a:rPr lang="ru-RU" sz="2400" dirty="0" err="1">
                <a:solidFill>
                  <a:srgbClr val="6C6463"/>
                </a:solidFill>
                <a:latin typeface="Gill Sans MT"/>
                <a:cs typeface="Gill Sans MT"/>
              </a:rPr>
              <a:t>фторхинолонам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 и ИПВР) </a:t>
            </a:r>
          </a:p>
          <a:p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Отрицательный лабораторный тест (мазок, </a:t>
            </a:r>
            <a:r>
              <a:rPr lang="ru-RU" sz="2400" dirty="0" err="1">
                <a:solidFill>
                  <a:srgbClr val="6C6463"/>
                </a:solidFill>
                <a:latin typeface="Gill Sans MT"/>
                <a:cs typeface="Gill Sans MT"/>
              </a:rPr>
              <a:t>Xpert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 MTB / RIF, LPA, культура) не означает, что у </a:t>
            </a:r>
            <a:r>
              <a:rPr lang="ru-RU" sz="2400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человека </a:t>
            </a:r>
            <a:r>
              <a:rPr lang="ru-RU" sz="2400" dirty="0">
                <a:solidFill>
                  <a:srgbClr val="6C6463"/>
                </a:solidFill>
                <a:latin typeface="Gill Sans MT"/>
                <a:cs typeface="Gill Sans MT"/>
              </a:rPr>
              <a:t>нет туберкулеза!</a:t>
            </a:r>
            <a:endParaRPr lang="aa-ET" sz="24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221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616" y="260648"/>
            <a:ext cx="7859216" cy="4713387"/>
          </a:xfrm>
          <a:effectLst/>
        </p:spPr>
        <p:txBody>
          <a:bodyPr/>
          <a:lstStyle/>
          <a:p>
            <a:pPr marL="0" indent="0">
              <a:buNone/>
            </a:pPr>
            <a:endParaRPr lang="ru-RU" sz="4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ru-RU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ВОПРОСЫ И ОТВЕТЫ</a:t>
            </a:r>
            <a:endParaRPr kumimoji="1" lang="ru-RU" b="1" dirty="0">
              <a:solidFill>
                <a:srgbClr val="BA0C2F"/>
              </a:solidFill>
              <a:latin typeface="Gill Sans MT"/>
              <a:ea typeface="+mj-ea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0487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ctrTitle"/>
          </p:nvPr>
        </p:nvSpPr>
        <p:spPr>
          <a:xfrm>
            <a:off x="404734" y="2487119"/>
            <a:ext cx="7123118" cy="16562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lvl="0"/>
            <a:r>
              <a:rPr lang="ru-RU" sz="2800" b="1" dirty="0"/>
              <a:t>СПАСИБО ЗА ВНИМАНИЕ!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9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179512" y="332656"/>
            <a:ext cx="87849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9763" indent="-246063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indent="-246063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87450" indent="-20955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62088" indent="-20955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19288" indent="-20955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76488" indent="-20955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33688" indent="-20955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0888" indent="-20955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ru-RU" altLang="en-US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ВЫЯВЛЕНИЕ</a:t>
            </a:r>
            <a:r>
              <a:rPr lang="en-US" altLang="en-US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 </a:t>
            </a:r>
            <a:r>
              <a:rPr lang="ru-RU" altLang="en-US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ТУБЕРКУЛЕЗА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009158" cy="639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Пассивный скрининг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2349"/>
            <a:ext cx="3898776" cy="3833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При наличии жалоб </a:t>
            </a:r>
            <a:r>
              <a:rPr lang="ru-RU" dirty="0" smtClean="0">
                <a:solidFill>
                  <a:srgbClr val="6C6463"/>
                </a:solidFill>
                <a:latin typeface="Gill Sans MT"/>
                <a:cs typeface="Gill Sans MT"/>
              </a:rPr>
              <a:t>человек </a:t>
            </a:r>
            <a:r>
              <a:rPr lang="ru-RU" dirty="0">
                <a:solidFill>
                  <a:srgbClr val="6C6463"/>
                </a:solidFill>
                <a:latin typeface="Gill Sans MT"/>
                <a:cs typeface="Gill Sans MT"/>
              </a:rPr>
              <a:t>самостоятельно обращается в медучреждение</a:t>
            </a:r>
            <a:endParaRPr lang="en-US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5976" y="1585042"/>
            <a:ext cx="4041775" cy="6397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Активный скрининг </a:t>
            </a:r>
            <a:endParaRPr lang="en-US" sz="2800" b="0" dirty="0">
              <a:solidFill>
                <a:srgbClr val="651D32"/>
              </a:solidFill>
              <a:latin typeface="Gill Sans MT"/>
              <a:ea typeface="+mj-ea"/>
              <a:cs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2292349"/>
            <a:ext cx="3898776" cy="383381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ru-RU" altLang="ru-RU" dirty="0">
                <a:solidFill>
                  <a:srgbClr val="6C6463"/>
                </a:solidFill>
                <a:latin typeface="Gill Sans MT"/>
                <a:cs typeface="Gill Sans MT"/>
              </a:rPr>
              <a:t>Работа с </a:t>
            </a:r>
            <a:r>
              <a:rPr lang="ru-RU" altLang="ru-RU" dirty="0" smtClean="0">
                <a:solidFill>
                  <a:srgbClr val="6C6463"/>
                </a:solidFill>
                <a:latin typeface="Gill Sans MT"/>
                <a:cs typeface="Gill Sans MT"/>
              </a:rPr>
              <a:t>лицами </a:t>
            </a:r>
            <a:r>
              <a:rPr lang="ru-RU" altLang="ru-RU" dirty="0">
                <a:solidFill>
                  <a:srgbClr val="6C6463"/>
                </a:solidFill>
                <a:latin typeface="Gill Sans MT"/>
                <a:cs typeface="Gill Sans MT"/>
              </a:rPr>
              <a:t>из группы риска, целевыми группами, контактными</a:t>
            </a:r>
            <a:endParaRPr lang="en-US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486DCC-2B37-41D0-8203-DFBBE92B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1682"/>
            <a:ext cx="3322712" cy="2094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3DFB7C-10B4-4C93-B27D-0FE4DF73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31682"/>
            <a:ext cx="3116236" cy="20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9890" y="1209965"/>
            <a:ext cx="825655" cy="3971636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9697" y="1533237"/>
            <a:ext cx="793882" cy="3648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9233" y="3371276"/>
            <a:ext cx="834355" cy="1810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r>
              <a:rPr lang="ru-RU" sz="1162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ТБ</a:t>
            </a:r>
            <a:endParaRPr lang="en-US" sz="1162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5150" y="2826361"/>
            <a:ext cx="834355" cy="2355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169" y="2826359"/>
            <a:ext cx="834355" cy="2384119"/>
          </a:xfrm>
          <a:prstGeom prst="rect">
            <a:avLst/>
          </a:prstGeom>
          <a:solidFill>
            <a:srgbClr val="E68650"/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3189" y="3371276"/>
            <a:ext cx="834355" cy="1810327"/>
          </a:xfrm>
          <a:prstGeom prst="rect">
            <a:avLst/>
          </a:prstGeom>
          <a:solidFill>
            <a:srgbClr val="ED657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7206" y="3371276"/>
            <a:ext cx="834355" cy="1810327"/>
          </a:xfrm>
          <a:prstGeom prst="rect">
            <a:avLst/>
          </a:prstGeom>
          <a:solidFill>
            <a:srgbClr val="E8385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51223" y="3897745"/>
            <a:ext cx="834355" cy="1274619"/>
          </a:xfrm>
          <a:prstGeom prst="rect">
            <a:avLst/>
          </a:prstGeom>
          <a:solidFill>
            <a:srgbClr val="D70F0F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9226" y="1842688"/>
            <a:ext cx="834355" cy="1514765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endParaRPr lang="en-US" sz="1162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848485"/>
            <a:r>
              <a:rPr lang="ru-RU" sz="1162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 ТБ</a:t>
            </a:r>
            <a:endParaRPr lang="en-US" sz="1162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19226" y="3371273"/>
            <a:ext cx="83435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508567" y="1842689"/>
            <a:ext cx="0" cy="371446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3351423" y="3796146"/>
            <a:ext cx="4787601" cy="41563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4859" tIns="42439" rIns="84859" bIns="42439" rtlCol="0" anchor="ctr"/>
          <a:lstStyle/>
          <a:p>
            <a:pPr algn="ctr" defTabSz="848485"/>
            <a:r>
              <a:rPr lang="ru-RU" sz="1162" b="1" dirty="0">
                <a:solidFill>
                  <a:prstClr val="white"/>
                </a:solidFill>
              </a:rPr>
              <a:t>Уход и лечение</a:t>
            </a:r>
            <a:endParaRPr lang="en-US" sz="1162" b="1" dirty="0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17736" y="268429"/>
            <a:ext cx="8846752" cy="496275"/>
          </a:xfrm>
          <a:prstGeom prst="rect">
            <a:avLst/>
          </a:prstGeom>
        </p:spPr>
        <p:txBody>
          <a:bodyPr lIns="84859" tIns="42439" rIns="84859" bIns="42439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sz="2800" b="1" dirty="0">
                <a:solidFill>
                  <a:srgbClr val="BA0C2F"/>
                </a:solidFill>
                <a:latin typeface="Gill Sans MT"/>
                <a:cs typeface="Gill Sans MT"/>
              </a:rPr>
              <a:t>КАСКАДНЫЙ ПОДХОД ОКАЗАНИЯ ПОМОЩИ ПРИ ТБ</a:t>
            </a:r>
            <a:endParaRPr kumimoji="1" lang="en-US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43579" y="970512"/>
            <a:ext cx="5872838" cy="1378368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2800" dirty="0" smtClean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Аутрич-работа</a:t>
            </a:r>
            <a:r>
              <a:rPr lang="en-US" sz="2800" dirty="0" smtClean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  </a:t>
            </a:r>
            <a:r>
              <a:rPr lang="ru-RU" sz="280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Психологическая поддержка Социальная поддержка</a:t>
            </a:r>
          </a:p>
          <a:p>
            <a:pPr defTabSz="848485"/>
            <a:r>
              <a:rPr lang="en-US" sz="280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                          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91990" y="5945272"/>
            <a:ext cx="5252010" cy="455039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kumimoji="1" lang="ru-RU" sz="24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Вовлечение сообществ </a:t>
            </a:r>
            <a:endParaRPr kumimoji="1" lang="en-US" sz="2400" b="1" dirty="0">
              <a:solidFill>
                <a:srgbClr val="BA0C2F"/>
              </a:solidFill>
              <a:latin typeface="Gill Sans MT"/>
              <a:ea typeface="+mj-ea"/>
              <a:cs typeface="Gill Sans MT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615151" y="2803238"/>
            <a:ext cx="1718373" cy="2309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64507" y="2422372"/>
            <a:ext cx="419659" cy="264538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en-US" sz="1162" dirty="0">
                <a:solidFill>
                  <a:prstClr val="black"/>
                </a:solidFill>
                <a:latin typeface="Calibri" panose="020F0502020204030204"/>
              </a:rPr>
              <a:t>X%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377393" y="3344782"/>
            <a:ext cx="1718373" cy="2309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26750" y="2963917"/>
            <a:ext cx="419659" cy="264538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en-US" sz="1162" dirty="0">
                <a:solidFill>
                  <a:prstClr val="black"/>
                </a:solidFill>
                <a:latin typeface="Calibri" panose="020F0502020204030204"/>
              </a:rPr>
              <a:t>X%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7202121" y="3893938"/>
            <a:ext cx="73792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333325" y="3522719"/>
            <a:ext cx="419659" cy="264538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en-US" sz="1162" dirty="0">
                <a:solidFill>
                  <a:prstClr val="black"/>
                </a:solidFill>
                <a:latin typeface="Calibri" panose="020F0502020204030204"/>
              </a:rPr>
              <a:t>X%</a:t>
            </a:r>
          </a:p>
        </p:txBody>
      </p:sp>
      <p:pic>
        <p:nvPicPr>
          <p:cNvPr id="1032" name="Picture 8" descr="ÐÐ°ÑÑÐ¸Ð½ÐºÐ¸ Ð¿Ð¾ Ð·Ð°Ð¿ÑÐ¾ÑÑ population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26" y="3874770"/>
            <a:ext cx="498812" cy="6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1837250" y="3874770"/>
            <a:ext cx="456167" cy="627127"/>
            <a:chOff x="1003058" y="5643482"/>
            <a:chExt cx="641015" cy="625823"/>
          </a:xfrm>
        </p:grpSpPr>
        <p:sp>
          <p:nvSpPr>
            <p:cNvPr id="55" name="Овал 54"/>
            <p:cNvSpPr/>
            <p:nvPr/>
          </p:nvSpPr>
          <p:spPr>
            <a:xfrm>
              <a:off x="1006305" y="5643482"/>
              <a:ext cx="637768" cy="6258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48485"/>
              <a:endParaRPr lang="en-US" sz="1162">
                <a:solidFill>
                  <a:prstClr val="black"/>
                </a:solidFill>
              </a:endParaRPr>
            </a:p>
          </p:txBody>
        </p:sp>
        <p:pic>
          <p:nvPicPr>
            <p:cNvPr id="1040" name="Picture 16" descr="ÐÐ°ÑÑÐ¸Ð½ÐºÐ¸ Ð¿Ð¾ Ð·Ð°Ð¿ÑÐ¾ÑÑ human right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58" y="5715296"/>
              <a:ext cx="641015" cy="54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ÐÐ°ÑÑÐ¸Ð½ÐºÐ¸ Ð¿Ð¾ Ð·Ð°Ð¿ÑÐ¾ÑÑ population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61" y="3893938"/>
            <a:ext cx="507728" cy="6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flaticon.com/premium-icon/icons/svg/773/773895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64" y="4131973"/>
            <a:ext cx="438027" cy="5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cpm-haiti.com/images/icon_traitem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13" y="4174410"/>
            <a:ext cx="483970" cy="5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99560" y="5184968"/>
            <a:ext cx="1166722" cy="542755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Ключевые группы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99290" y="5242923"/>
            <a:ext cx="956847" cy="314231"/>
          </a:xfrm>
          <a:prstGeom prst="rect">
            <a:avLst/>
          </a:prstGeom>
          <a:noFill/>
        </p:spPr>
        <p:txBody>
          <a:bodyPr wrap="non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Скрининг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07675" y="5210448"/>
            <a:ext cx="857515" cy="542755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Диагностика 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0399" y="5233117"/>
            <a:ext cx="1083832" cy="542755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Охват помощью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06360" y="5258587"/>
            <a:ext cx="927196" cy="542755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Начало  лечения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77294" y="5292242"/>
            <a:ext cx="1051131" cy="314231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ИФ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04661" y="5277200"/>
            <a:ext cx="928413" cy="314231"/>
          </a:xfrm>
          <a:prstGeom prst="rect">
            <a:avLst/>
          </a:prstGeom>
          <a:noFill/>
        </p:spPr>
        <p:txBody>
          <a:bodyPr wrap="square" lIns="84859" tIns="42439" rIns="84859" bIns="42439" rtlCol="0">
            <a:spAutoFit/>
          </a:bodyPr>
          <a:lstStyle/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ПФ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75069" y="5210454"/>
            <a:ext cx="1779188" cy="542755"/>
          </a:xfrm>
          <a:prstGeom prst="rect">
            <a:avLst/>
          </a:prstGeom>
          <a:noFill/>
        </p:spPr>
        <p:txBody>
          <a:bodyPr wrap="none" lIns="84859" tIns="42439" rIns="84859" bIns="42439" rtlCol="0">
            <a:spAutoFit/>
          </a:bodyPr>
          <a:lstStyle/>
          <a:p>
            <a:pPr defTabSz="848485"/>
            <a:r>
              <a:rPr lang="ru-RU" sz="1485" b="1" dirty="0" smtClean="0">
                <a:solidFill>
                  <a:srgbClr val="6C6463"/>
                </a:solidFill>
                <a:cs typeface="Calibri" panose="020F0502020204030204" pitchFamily="34" charset="0"/>
              </a:rPr>
              <a:t>Вылечен</a:t>
            </a:r>
            <a:r>
              <a:rPr lang="en-US" sz="1485" b="1" dirty="0" smtClean="0">
                <a:solidFill>
                  <a:srgbClr val="6C6463"/>
                </a:solidFill>
                <a:cs typeface="Calibri" panose="020F0502020204030204" pitchFamily="34" charset="0"/>
              </a:rPr>
              <a:t>/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  <a:p>
            <a:pPr defTabSz="848485"/>
            <a:r>
              <a:rPr lang="ru-RU" sz="1485" b="1" dirty="0">
                <a:solidFill>
                  <a:srgbClr val="6C6463"/>
                </a:solidFill>
                <a:cs typeface="Calibri" panose="020F0502020204030204" pitchFamily="34" charset="0"/>
              </a:rPr>
              <a:t>Завершил  лечение</a:t>
            </a:r>
            <a:endParaRPr lang="en-US" sz="1485" b="1" dirty="0">
              <a:solidFill>
                <a:srgbClr val="6C6463"/>
              </a:solidFill>
              <a:cs typeface="Calibri" panose="020F0502020204030204" pitchFamily="34" charset="0"/>
            </a:endParaRPr>
          </a:p>
        </p:txBody>
      </p:sp>
      <p:pic>
        <p:nvPicPr>
          <p:cNvPr id="1052" name="Picture 2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46" y="5739437"/>
            <a:ext cx="1166721" cy="9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Группа 61"/>
          <p:cNvGrpSpPr/>
          <p:nvPr/>
        </p:nvGrpSpPr>
        <p:grpSpPr>
          <a:xfrm>
            <a:off x="5482804" y="4131541"/>
            <a:ext cx="710598" cy="685251"/>
            <a:chOff x="7759413" y="1688865"/>
            <a:chExt cx="991162" cy="760038"/>
          </a:xfrm>
        </p:grpSpPr>
        <p:sp>
          <p:nvSpPr>
            <p:cNvPr id="61" name="Овал 60"/>
            <p:cNvSpPr/>
            <p:nvPr/>
          </p:nvSpPr>
          <p:spPr>
            <a:xfrm>
              <a:off x="7908328" y="1764084"/>
              <a:ext cx="643672" cy="62807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8485"/>
              <a:endParaRPr lang="en-US" sz="1162">
                <a:solidFill>
                  <a:prstClr val="white"/>
                </a:solidFill>
              </a:endParaRPr>
            </a:p>
          </p:txBody>
        </p:sp>
        <p:pic>
          <p:nvPicPr>
            <p:cNvPr id="1054" name="Picture 30" descr="https://pngimage.net/wp-content/uploads/2018/06/initiatives-icon-png-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413" y="1688865"/>
              <a:ext cx="991162" cy="76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7312364" y="4199359"/>
            <a:ext cx="519383" cy="631889"/>
            <a:chOff x="9918341" y="4135569"/>
            <a:chExt cx="724451" cy="723005"/>
          </a:xfrm>
        </p:grpSpPr>
        <p:sp>
          <p:nvSpPr>
            <p:cNvPr id="59" name="Овал 58"/>
            <p:cNvSpPr/>
            <p:nvPr/>
          </p:nvSpPr>
          <p:spPr>
            <a:xfrm>
              <a:off x="9918341" y="4194235"/>
              <a:ext cx="704275" cy="6280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8485"/>
              <a:endParaRPr lang="en-US" sz="1162">
                <a:solidFill>
                  <a:prstClr val="white"/>
                </a:solidFill>
              </a:endParaRPr>
            </a:p>
          </p:txBody>
        </p:sp>
        <p:pic>
          <p:nvPicPr>
            <p:cNvPr id="1058" name="Picture 34" descr="http://saricoco.com/wp-content/uploads/2018/10/saricocoicons-0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8341" y="4135569"/>
              <a:ext cx="724451" cy="723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0" name="Picture 36" descr="ÐÐ°ÑÑÐ¸Ð½ÐºÐ¸ Ð¿Ð¾ Ð·Ð°Ð¿ÑÐ¾ÑÑ sustain icon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54" y="4220670"/>
            <a:ext cx="396630" cy="5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xmlns="" id="{0DBF6273-10BC-46AF-9DDE-6A46923893FE}"/>
              </a:ext>
            </a:extLst>
          </p:cNvPr>
          <p:cNvSpPr/>
          <p:nvPr/>
        </p:nvSpPr>
        <p:spPr>
          <a:xfrm>
            <a:off x="591207" y="6261166"/>
            <a:ext cx="1654810" cy="189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4FA3E6EE-7527-4709-B249-2B7FA45B42AC}"/>
              </a:ext>
            </a:extLst>
          </p:cNvPr>
          <p:cNvSpPr/>
          <p:nvPr/>
        </p:nvSpPr>
        <p:spPr>
          <a:xfrm>
            <a:off x="3560484" y="6269178"/>
            <a:ext cx="4608799" cy="168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xmlns="" id="{59146DC5-CE15-445A-9316-41E7FFD0552F}"/>
              </a:ext>
            </a:extLst>
          </p:cNvPr>
          <p:cNvSpPr/>
          <p:nvPr/>
        </p:nvSpPr>
        <p:spPr>
          <a:xfrm>
            <a:off x="759890" y="784646"/>
            <a:ext cx="7556526" cy="196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78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4" y="291115"/>
            <a:ext cx="8789544" cy="617605"/>
          </a:xfrm>
        </p:spPr>
        <p:txBody>
          <a:bodyPr>
            <a:noAutofit/>
          </a:bodyPr>
          <a:lstStyle/>
          <a:p>
            <a:r>
              <a:rPr kumimoji="1" lang="ru-RU" altLang="ru-RU" sz="2800" b="1" dirty="0">
                <a:solidFill>
                  <a:srgbClr val="BA0C2F"/>
                </a:solidFill>
                <a:latin typeface="Gill Sans MT"/>
                <a:cs typeface="Gill Sans MT"/>
              </a:rPr>
              <a:t>СКРИНИНГ НА ТБ</a:t>
            </a:r>
            <a:endParaRPr kumimoji="1" lang="ru-RU" sz="2800" b="1" dirty="0">
              <a:solidFill>
                <a:srgbClr val="BA0C2F"/>
              </a:solidFill>
              <a:latin typeface="Gill Sans MT"/>
              <a:cs typeface="Gill Sans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44" y="98072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i="1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Процесс  выявления людей с подозрением на ТБ в заранее определенной целевой группе с использованием опросника, тестов, обследований или других процедур, которые можно быстро применить. </a:t>
            </a:r>
          </a:p>
          <a:p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Скрининг нацелен на людей, которые обращаются за медицинской помощью: </a:t>
            </a:r>
          </a:p>
          <a:p>
            <a:r>
              <a:rPr lang="ru-RU" alt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- потому что у них нет симптомов</a:t>
            </a:r>
          </a:p>
          <a:p>
            <a:r>
              <a:rPr lang="ru-RU" alt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- потому что они не понимают, что у них есть проблема со здоровьем, которая требует медицинской помощи, </a:t>
            </a:r>
          </a:p>
          <a:p>
            <a:r>
              <a:rPr lang="ru-RU" altLang="ru-RU" sz="2000" dirty="0">
                <a:solidFill>
                  <a:srgbClr val="6C6463"/>
                </a:solidFill>
                <a:latin typeface="Gill Sans MT"/>
                <a:cs typeface="Gill Sans MT"/>
              </a:rPr>
              <a:t>- потому что существуют препятствия для доступа к медицинской помощи или по другим причинам.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FBCF45-68CE-4A4B-883E-3B16D604D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463" y="4683092"/>
            <a:ext cx="2447925" cy="16885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808377-AD12-4FD5-9344-8DDF9A75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670080"/>
            <a:ext cx="2570022" cy="17157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B3544E-8970-42FF-8C20-F22C69B14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33" y="4683092"/>
            <a:ext cx="2730181" cy="1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0343" y="2276872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ru-RU" alt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32657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465231" y="1340768"/>
            <a:ext cx="5146964" cy="335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0659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kumimoji="1" lang="ru-RU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ЛИЦА, С </a:t>
            </a:r>
            <a:r>
              <a:rPr kumimoji="1" lang="ru-RU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ПРЕДПОЛАГАЕМЫМ </a:t>
            </a:r>
            <a:r>
              <a:rPr kumimoji="1" lang="ru-RU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ТБ </a:t>
            </a:r>
            <a:endParaRPr kumimoji="1" lang="en-US" sz="2800" b="1" dirty="0">
              <a:solidFill>
                <a:srgbClr val="BA0C2F"/>
              </a:solidFill>
              <a:latin typeface="Gill Sans MT"/>
              <a:ea typeface="+mj-ea"/>
              <a:cs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435" y="1340768"/>
            <a:ext cx="8352928" cy="11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altLang="en-US" sz="2400" dirty="0">
                <a:solidFill>
                  <a:srgbClr val="6C6463"/>
                </a:solidFill>
                <a:latin typeface="Gill Sans MT"/>
                <a:cs typeface="Gill Sans MT"/>
              </a:rPr>
              <a:t>Во время скрининга есть положительный ответ на наличие кашля более 2-х недель и какой-либо из других симптомов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BAFD4D-09EC-4DEF-9064-3C261B90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83" y="3228756"/>
            <a:ext cx="4680520" cy="28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2022274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ru-RU" alt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273" y="260648"/>
            <a:ext cx="8229600" cy="74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044243" y="332656"/>
            <a:ext cx="8518943" cy="4770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19589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ИНСТРУМЕНТЫ  ВЫЯВЛЕНИЯ </a:t>
            </a:r>
            <a:r>
              <a:rPr kumimoji="1" lang="ru-RU" altLang="en-US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ТБ </a:t>
            </a:r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ПУТЕМ СКРИНИНГА</a:t>
            </a:r>
            <a:endParaRPr kumimoji="1" lang="en-US" sz="2800" b="1" dirty="0">
              <a:solidFill>
                <a:srgbClr val="BA0C2F"/>
              </a:solidFill>
              <a:latin typeface="Gill Sans MT"/>
              <a:ea typeface="+mj-ea"/>
              <a:cs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598" y="1436716"/>
            <a:ext cx="3443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43" indent="-499143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Клинический опросник</a:t>
            </a:r>
            <a:r>
              <a:rPr lang="en-US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 </a:t>
            </a:r>
            <a:endParaRPr lang="ru-RU" altLang="en-US" sz="20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71328"/>
            <a:ext cx="42302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43" lvl="7" indent="-499143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Если имеется симптоматика (кашель с мокротой), то направление на диагностическое исследование (</a:t>
            </a:r>
            <a:r>
              <a:rPr lang="en-US" altLang="en-US" sz="2000" dirty="0" err="1">
                <a:solidFill>
                  <a:srgbClr val="6C6463"/>
                </a:solidFill>
                <a:latin typeface="Gill Sans MT"/>
                <a:cs typeface="Gill Sans MT"/>
              </a:rPr>
              <a:t>Xpert</a:t>
            </a:r>
            <a:r>
              <a:rPr lang="en-US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</a:t>
            </a: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МТВ</a:t>
            </a:r>
            <a:r>
              <a:rPr lang="en-US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 Rif</a:t>
            </a: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, микроскопию, посев</a:t>
            </a:r>
            <a:r>
              <a:rPr lang="en-US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)</a:t>
            </a: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;</a:t>
            </a:r>
          </a:p>
          <a:p>
            <a:pPr marL="499143" indent="-499143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Флюорография органов грудной клетки (группы населения и лица с факторами риска  на ТБ)</a:t>
            </a:r>
          </a:p>
          <a:p>
            <a:pPr marL="499143" indent="-499143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</a:pPr>
            <a:r>
              <a:rPr lang="ru-RU" altLang="en-US" sz="2000" dirty="0">
                <a:solidFill>
                  <a:srgbClr val="6C6463"/>
                </a:solidFill>
                <a:latin typeface="Gill Sans MT"/>
                <a:cs typeface="Gill Sans MT"/>
              </a:rPr>
              <a:t>Кожные туберкулиновые пробы (дети)</a:t>
            </a:r>
            <a:endParaRPr lang="ru-RU" sz="20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  <p:sp>
        <p:nvSpPr>
          <p:cNvPr id="9" name="Прямоугольник 2"/>
          <p:cNvSpPr/>
          <p:nvPr/>
        </p:nvSpPr>
        <p:spPr>
          <a:xfrm>
            <a:off x="6076899" y="1402745"/>
            <a:ext cx="2736305" cy="468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/>
            <a:r>
              <a:rPr lang="ru-RU" sz="2800" dirty="0">
                <a:solidFill>
                  <a:srgbClr val="651D32"/>
                </a:solidFill>
                <a:latin typeface="Gill Sans MT"/>
                <a:ea typeface="+mj-ea"/>
                <a:cs typeface="Gill Sans MT"/>
              </a:rPr>
              <a:t>Волонтеры</a:t>
            </a:r>
          </a:p>
        </p:txBody>
      </p:sp>
      <p:sp>
        <p:nvSpPr>
          <p:cNvPr id="10" name="Стрелка вправо 1"/>
          <p:cNvSpPr/>
          <p:nvPr/>
        </p:nvSpPr>
        <p:spPr>
          <a:xfrm rot="10800000">
            <a:off x="4072588" y="1560019"/>
            <a:ext cx="1656183" cy="21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46" rIns="91293" bIns="45646"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4"/>
          <p:cNvSpPr/>
          <p:nvPr/>
        </p:nvSpPr>
        <p:spPr>
          <a:xfrm>
            <a:off x="4738621" y="2348880"/>
            <a:ext cx="731520" cy="343092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93" tIns="45646" rIns="91293" bIns="45646"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763" y="3030230"/>
            <a:ext cx="2720234" cy="2165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722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5128AB19-AAF5-4A36-8B56-C4F9BF6E353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97957" y="1186702"/>
            <a:ext cx="8424936" cy="549624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27085A8-5F18-49D2-9903-EBD402C1F6BB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856984" cy="982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АЛГОРИТМ ДЕЙСТВИЙ АУТРИЧ И СОЦРАБОТНИКОВ  ПРИ ПОДОЗРЕНИИ НА ТБ</a:t>
            </a:r>
            <a:endParaRPr lang="aa-E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4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183" y="24384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ru-RU" alt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04665"/>
            <a:ext cx="8839200" cy="78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412776"/>
            <a:ext cx="87630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36486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КЛЮЧЕВЫЕ ГРУППЫ </a:t>
            </a:r>
            <a:r>
              <a:rPr kumimoji="1" lang="ru-RU" altLang="en-US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НАСЕЛЕНИЯ</a:t>
            </a:r>
            <a:r>
              <a:rPr kumimoji="1" lang="en-US" altLang="en-US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 </a:t>
            </a:r>
            <a:r>
              <a:rPr kumimoji="1" lang="ru-RU" altLang="en-US" sz="2800" b="1" dirty="0" smtClean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ГРУППЫ </a:t>
            </a:r>
            <a:r>
              <a:rPr kumimoji="1" lang="ru-RU" altLang="en-US" sz="2800" b="1" dirty="0">
                <a:solidFill>
                  <a:srgbClr val="BA0C2F"/>
                </a:solidFill>
                <a:latin typeface="Gill Sans MT"/>
                <a:ea typeface="+mj-ea"/>
                <a:cs typeface="Gill Sans MT"/>
              </a:rPr>
              <a:t>РИСКА ПО ТБ</a:t>
            </a:r>
            <a:endParaRPr kumimoji="1" lang="en-US" sz="2800" b="1" dirty="0">
              <a:solidFill>
                <a:srgbClr val="BA0C2F"/>
              </a:solidFill>
              <a:latin typeface="Gill Sans MT"/>
              <a:ea typeface="+mj-ea"/>
              <a:cs typeface="Gill Sans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201" y="1700808"/>
            <a:ext cx="8286638" cy="370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ru-RU" sz="3200" dirty="0">
                <a:solidFill>
                  <a:srgbClr val="6C6463"/>
                </a:solidFill>
                <a:latin typeface="Gill Sans MT"/>
                <a:cs typeface="Gill Sans MT"/>
              </a:rPr>
              <a:t>Часть населения, которая имеет предрасположенность к заболеванию туберкулезом, что может быть обусловлено как </a:t>
            </a:r>
            <a:r>
              <a:rPr lang="ru-RU" sz="3200" b="1" dirty="0">
                <a:solidFill>
                  <a:srgbClr val="6C6463"/>
                </a:solidFill>
                <a:latin typeface="Gill Sans MT"/>
                <a:cs typeface="Gill Sans MT"/>
              </a:rPr>
              <a:t>медицинскими факторами</a:t>
            </a:r>
            <a:r>
              <a:rPr lang="ru-RU" sz="3200" dirty="0">
                <a:solidFill>
                  <a:srgbClr val="6C6463"/>
                </a:solidFill>
                <a:latin typeface="Gill Sans MT"/>
                <a:cs typeface="Gill Sans MT"/>
              </a:rPr>
              <a:t>, так и </a:t>
            </a:r>
            <a:r>
              <a:rPr lang="ru-RU" sz="3200" b="1" dirty="0">
                <a:solidFill>
                  <a:srgbClr val="6C6463"/>
                </a:solidFill>
                <a:latin typeface="Gill Sans MT"/>
                <a:cs typeface="Gill Sans MT"/>
              </a:rPr>
              <a:t>социальными факторами </a:t>
            </a:r>
            <a:r>
              <a:rPr lang="ru-RU" sz="3200" dirty="0">
                <a:solidFill>
                  <a:srgbClr val="6C6463"/>
                </a:solidFill>
                <a:latin typeface="Gill Sans MT"/>
                <a:cs typeface="Gill Sans MT"/>
              </a:rPr>
              <a:t>риска</a:t>
            </a:r>
            <a:endParaRPr lang="ru-RU" altLang="en-US" sz="3200" dirty="0">
              <a:solidFill>
                <a:srgbClr val="6C6463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61478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91C09CDF984354E827839A402239CA5" ma:contentTypeVersion="12" ma:contentTypeDescription="Создание документа." ma:contentTypeScope="" ma:versionID="444c42f87bfae6de3f0b148241661881">
  <xsd:schema xmlns:xsd="http://www.w3.org/2001/XMLSchema" xmlns:xs="http://www.w3.org/2001/XMLSchema" xmlns:p="http://schemas.microsoft.com/office/2006/metadata/properties" xmlns:ns2="a95192c9-11a9-4c10-b708-c690a013b09b" xmlns:ns3="14758c43-948d-4bfe-89da-870a6f5fd4b8" targetNamespace="http://schemas.microsoft.com/office/2006/metadata/properties" ma:root="true" ma:fieldsID="a709d8be4555b1ce49f573cf2aad2574" ns2:_="" ns3:_="">
    <xsd:import namespace="a95192c9-11a9-4c10-b708-c690a013b09b"/>
    <xsd:import namespace="14758c43-948d-4bfe-89da-870a6f5fd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192c9-11a9-4c10-b708-c690a013b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58c43-948d-4bfe-89da-870a6f5fd4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0605B5-7096-4137-BDFE-7D3936B24595}"/>
</file>

<file path=customXml/itemProps2.xml><?xml version="1.0" encoding="utf-8"?>
<ds:datastoreItem xmlns:ds="http://schemas.openxmlformats.org/officeDocument/2006/customXml" ds:itemID="{E5BC1B19-2402-4ADC-81D5-336CA65CF95A}"/>
</file>

<file path=customXml/itemProps3.xml><?xml version="1.0" encoding="utf-8"?>
<ds:datastoreItem xmlns:ds="http://schemas.openxmlformats.org/officeDocument/2006/customXml" ds:itemID="{7728776D-6375-4BA4-B86A-DCD3242F4E48}"/>
</file>

<file path=docProps/app.xml><?xml version="1.0" encoding="utf-8"?>
<Properties xmlns="http://schemas.openxmlformats.org/officeDocument/2006/extended-properties" xmlns:vt="http://schemas.openxmlformats.org/officeDocument/2006/docPropsVTypes">
  <TotalTime>12857</TotalTime>
  <Words>1112</Words>
  <Application>Microsoft Office PowerPoint</Application>
  <PresentationFormat>On-screen Show (4:3)</PresentationFormat>
  <Paragraphs>152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Microsoft YaHei</vt:lpstr>
      <vt:lpstr>Arial</vt:lpstr>
      <vt:lpstr>Cabin</vt:lpstr>
      <vt:lpstr>Calibri</vt:lpstr>
      <vt:lpstr>Gill Sans MT</vt:lpstr>
      <vt:lpstr>Mangal</vt:lpstr>
      <vt:lpstr>Times New Roman</vt:lpstr>
      <vt:lpstr>Verdana</vt:lpstr>
      <vt:lpstr>Wingdings</vt:lpstr>
      <vt:lpstr>Тема Office</vt:lpstr>
      <vt:lpstr>ВЫЯВЛЕНИЕ И ДИАГНОСТИКА ТУБЕРКУЛЕЗА</vt:lpstr>
      <vt:lpstr>МЕРЫ ПО ПРЕДОТВРАЩЕНИЮ РАСПРОСТРАНЕНИЯ ТБ? </vt:lpstr>
      <vt:lpstr>PowerPoint Presentation</vt:lpstr>
      <vt:lpstr>PowerPoint Presentation</vt:lpstr>
      <vt:lpstr>СКРИНИНГ НА ТБ</vt:lpstr>
      <vt:lpstr>PowerPoint Presentation</vt:lpstr>
      <vt:lpstr>PowerPoint Presentation</vt:lpstr>
      <vt:lpstr>PowerPoint Presentation</vt:lpstr>
      <vt:lpstr>PowerPoint Presentation</vt:lpstr>
      <vt:lpstr>МЕДИЦИНСКИЕ ГРУППЫ РИСКА </vt:lpstr>
      <vt:lpstr>СОЦИАЛЬНЫЕ ГРУППЫ РИСКА ПО ТБ</vt:lpstr>
      <vt:lpstr>КЛЮЧЕВЫЕ ЗАТРОНУТЫЕ ГРУППЫ НАСЕЛЕНИЯ </vt:lpstr>
      <vt:lpstr>КЛЮЧЕВЫЕ ЗАТРОНУТЫЕ ГРУППЫ НАСЕЛЕНИЯ (КЗН)</vt:lpstr>
      <vt:lpstr>КОНТАКТНЫЕ ЛИЦА </vt:lpstr>
      <vt:lpstr>КОНТАКТЫ</vt:lpstr>
      <vt:lpstr>ОПРЕДЕЛЕНИЕ ПРИОРИТЕТНОСТИ ОБСЛЕДОВАНИЯ КОНТАКТНЫХ ЛИЦ</vt:lpstr>
      <vt:lpstr>ДИАГНОСТИКА ТБ</vt:lpstr>
      <vt:lpstr>ТРИ «КИТА» ДИАГНОСТИКИ ТБ</vt:lpstr>
      <vt:lpstr>ЛАБОРАТОРНЫЕ МЕТОДЫ ДИАГНОСТИКИ ТБ</vt:lpstr>
      <vt:lpstr>ОСНОВНЫЕ ТЕСТЫ ДЛЯ ОПРЕДЕЛЕНИЯ ЛЕКАРСТВЕННОЙ УСТОЙЧИВОСТИ </vt:lpstr>
      <vt:lpstr>HAIN (LPA) К ПВР</vt:lpstr>
      <vt:lpstr>ВАЖНО ПОМНИТЬ</vt:lpstr>
      <vt:lpstr>PowerPoint Presentation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ТРЕНИНГОВЫЙ КОМПОНЕНТ</dc:title>
  <dc:creator>hhisamova</dc:creator>
  <cp:lastModifiedBy>Sanavbar Sherova</cp:lastModifiedBy>
  <cp:revision>134</cp:revision>
  <dcterms:created xsi:type="dcterms:W3CDTF">2017-01-23T08:29:44Z</dcterms:created>
  <dcterms:modified xsi:type="dcterms:W3CDTF">2020-05-28T12:50:04Z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0x010100891C09CDF984354E827839A402239CA5</vt:lpwstr>
  </property>
</Properties>
</file>